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81" r:id="rId2"/>
    <p:sldId id="256" r:id="rId3"/>
    <p:sldId id="257" r:id="rId4"/>
    <p:sldId id="267" r:id="rId5"/>
    <p:sldId id="268" r:id="rId6"/>
    <p:sldId id="266" r:id="rId7"/>
    <p:sldId id="260" r:id="rId8"/>
    <p:sldId id="261" r:id="rId9"/>
    <p:sldId id="270" r:id="rId10"/>
    <p:sldId id="271" r:id="rId11"/>
    <p:sldId id="263" r:id="rId12"/>
    <p:sldId id="272" r:id="rId13"/>
    <p:sldId id="264" r:id="rId14"/>
    <p:sldId id="273" r:id="rId15"/>
    <p:sldId id="274" r:id="rId16"/>
    <p:sldId id="275" r:id="rId17"/>
    <p:sldId id="276" r:id="rId18"/>
    <p:sldId id="277" r:id="rId19"/>
    <p:sldId id="278" r:id="rId20"/>
    <p:sldId id="279" r:id="rId21"/>
    <p:sldId id="280"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87234" autoAdjust="0"/>
  </p:normalViewPr>
  <p:slideViewPr>
    <p:cSldViewPr>
      <p:cViewPr>
        <p:scale>
          <a:sx n="100" d="100"/>
          <a:sy n="100" d="100"/>
        </p:scale>
        <p:origin x="-1944" y="-37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7130C4-D3FB-42B1-8225-95142E8A7C2C}" type="datetimeFigureOut">
              <a:rPr lang="ru-RU" smtClean="0"/>
              <a:t>05.10.2020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E8C59A-1AB6-4470-90FD-CBFF94D37B18}" type="slidenum">
              <a:rPr lang="ru-RU" smtClean="0"/>
              <a:t>‹#›</a:t>
            </a:fld>
            <a:endParaRPr lang="ru-RU"/>
          </a:p>
        </p:txBody>
      </p:sp>
    </p:spTree>
    <p:extLst>
      <p:ext uri="{BB962C8B-B14F-4D97-AF65-F5344CB8AC3E}">
        <p14:creationId xmlns:p14="http://schemas.microsoft.com/office/powerpoint/2010/main" val="1281436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2</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dirty="0" smtClean="0">
                <a:latin typeface="Times New Roman" panose="02020603050405020304" pitchFamily="18" charset="0"/>
                <a:cs typeface="Times New Roman" panose="02020603050405020304" pitchFamily="18" charset="0"/>
              </a:rPr>
              <a:t>The Adrenal Glands</a:t>
            </a:r>
          </a:p>
          <a:p>
            <a:endParaRPr lang="en-US" sz="1200" b="1" dirty="0" smtClean="0">
              <a:latin typeface="Times New Roman" panose="02020603050405020304" pitchFamily="18" charset="0"/>
              <a:cs typeface="Times New Roman" panose="02020603050405020304" pitchFamily="18" charset="0"/>
            </a:endParaRPr>
          </a:p>
          <a:p>
            <a:pPr algn="just"/>
            <a:r>
              <a:rPr lang="en-US" sz="1200" dirty="0" smtClean="0">
                <a:latin typeface="Times New Roman" panose="02020603050405020304" pitchFamily="18" charset="0"/>
                <a:cs typeface="Times New Roman" panose="02020603050405020304" pitchFamily="18" charset="0"/>
              </a:rPr>
              <a:t>The paired adrenal (suprarenal) glands rest like hats on the superior poles of the kidneys. The outer rind, the adrenal cortex, secretes steroid hormones. The inner core, the adrenal medulla, is essentially a sympathetic ganglion. It consists of modified postganglionic neurons without dendrites or axons. Sympathetic preganglionic fibers penetrate through the cortex and terminate on these cells.</a:t>
            </a:r>
          </a:p>
          <a:p>
            <a:r>
              <a:rPr lang="en-US" sz="1200" b="0" i="0" u="none" strike="noStrike" kern="1200" baseline="0" dirty="0" smtClean="0">
                <a:solidFill>
                  <a:schemeClr val="tx1"/>
                </a:solidFill>
                <a:latin typeface="+mn-lt"/>
                <a:ea typeface="+mn-ea"/>
                <a:cs typeface="+mn-cs"/>
              </a:rPr>
              <a:t>When stimulated, the adrenal medulla secretes a mixture of hormones into the bloodstream—about 85% epinephrine (adrenaline), 15% norepinephrine (noradrenaline), and a trace of dopamine. These hormones, the </a:t>
            </a:r>
            <a:r>
              <a:rPr lang="en-US" sz="1200" b="0" i="1" u="none" strike="noStrike" kern="1200" baseline="0" dirty="0" err="1" smtClean="0">
                <a:solidFill>
                  <a:schemeClr val="tx1"/>
                </a:solidFill>
                <a:latin typeface="+mn-lt"/>
                <a:ea typeface="+mn-ea"/>
                <a:cs typeface="+mn-cs"/>
              </a:rPr>
              <a:t>catecholamines</a:t>
            </a:r>
            <a:r>
              <a:rPr lang="en-US" sz="1200" b="0" i="1" u="none" strike="noStrike" kern="1200" baseline="0" dirty="0" smtClean="0">
                <a:solidFill>
                  <a:schemeClr val="tx1"/>
                </a:solidFill>
                <a:latin typeface="+mn-lt"/>
                <a:ea typeface="+mn-ea"/>
                <a:cs typeface="+mn-cs"/>
              </a:rPr>
              <a:t>.</a:t>
            </a:r>
            <a:endParaRPr lang="en-US" sz="1200" dirty="0" smtClean="0">
              <a:latin typeface="Times New Roman" panose="02020603050405020304" pitchFamily="18" charset="0"/>
              <a:cs typeface="Times New Roman" panose="02020603050405020304" pitchFamily="18" charset="0"/>
            </a:endParaRPr>
          </a:p>
          <a:p>
            <a:endParaRPr lang="en-US"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11</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12</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dirty="0" smtClean="0">
                <a:latin typeface="Times New Roman" panose="02020603050405020304" pitchFamily="18" charset="0"/>
                <a:cs typeface="Times New Roman" panose="02020603050405020304" pitchFamily="18" charset="0"/>
              </a:rPr>
              <a:t>The digestive tract has a nervous system of its own called the enteric nervous system. Unlike the ANS proper, it does not arise from the brainstem or spinal cord, but like the ANS, it innervates smooth muscle and glands. Thus, opinions differ on whether it should be considered part of the ANS. The enteric nervous system regulates the motility of the esophagus, stomach, and intestines and the secretion of digestive enzymes and acid. To function normally, however, these digestive activities also require regulation by the sympathetic and parasympathetic systems.</a:t>
            </a:r>
            <a:endParaRPr lang="en-US" b="1"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13</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b="1"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14</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b="1"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15</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b="1"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16</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b="1"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17</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b="1"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18</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b="1"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19</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b="1"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20</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3</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b="1"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21</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The autonomic nervous system is a division of the nervous system that regulates the activity of internal organs, glands of internal and external secretion, blood and lymphatic vessels. Plays a leading role in maintaining the constancy of the internal environment of the body and in the adaptive reactions of all vertebrates.</a:t>
            </a:r>
          </a:p>
          <a:p>
            <a:pPr algn="just"/>
            <a:endParaRPr lang="en-US"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algn="just"/>
            <a:r>
              <a:rPr lang="en-US" dirty="0" smtClean="0">
                <a:solidFill>
                  <a:srgbClr val="FFFF00"/>
                </a:solidFill>
                <a:latin typeface="Times New Roman" panose="02020603050405020304" pitchFamily="18" charset="0"/>
                <a:cs typeface="Times New Roman" panose="02020603050405020304" pitchFamily="18" charset="0"/>
              </a:rPr>
              <a:t>In short, the ANS quietly manages a myriad of unconscious processes responsible for our homeostasis; these are not specifically human but among our most basic animal functions. </a:t>
            </a:r>
          </a:p>
          <a:p>
            <a:pPr algn="just"/>
            <a:r>
              <a:rPr lang="en-US" dirty="0" smtClean="0">
                <a:solidFill>
                  <a:srgbClr val="FFFF00"/>
                </a:solidFill>
                <a:latin typeface="Times New Roman" panose="02020603050405020304" pitchFamily="18" charset="0"/>
                <a:cs typeface="Times New Roman" panose="02020603050405020304" pitchFamily="18" charset="0"/>
              </a:rPr>
              <a:t>Many drug therapies are based on manipulation of autonomic functions.</a:t>
            </a:r>
            <a:endParaRPr lang="ru-RU" dirty="0" smtClean="0">
              <a:solidFill>
                <a:srgbClr val="FFFF00"/>
              </a:solidFill>
              <a:latin typeface="Times New Roman" panose="02020603050405020304" pitchFamily="18" charset="0"/>
              <a:cs typeface="Times New Roman" panose="02020603050405020304" pitchFamily="18" charset="0"/>
            </a:endParaRPr>
          </a:p>
          <a:p>
            <a:endParaRPr lang="ru-RU" dirty="0" smtClean="0"/>
          </a:p>
          <a:p>
            <a:endParaRPr lang="en-US"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4</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endParaRPr lang="en-US"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5</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lvl="1" algn="just"/>
            <a:r>
              <a:rPr lang="en-US" sz="1400" dirty="0" smtClean="0">
                <a:latin typeface="Times New Roman" panose="02020603050405020304" pitchFamily="18" charset="0"/>
                <a:cs typeface="Times New Roman" panose="02020603050405020304" pitchFamily="18" charset="0"/>
              </a:rPr>
              <a:t>Autonomic Output Pathways</a:t>
            </a:r>
          </a:p>
          <a:p>
            <a:pPr algn="just"/>
            <a:r>
              <a:rPr lang="en-US" sz="1400" dirty="0" smtClean="0">
                <a:latin typeface="Times New Roman" panose="02020603050405020304" pitchFamily="18" charset="0"/>
                <a:cs typeface="Times New Roman" panose="02020603050405020304" pitchFamily="18" charset="0"/>
              </a:rPr>
              <a:t>The autonomic motor pathway to a target organ differs significantly from somatic motor pathways. </a:t>
            </a:r>
          </a:p>
          <a:p>
            <a:pPr algn="just"/>
            <a:r>
              <a:rPr lang="en-US" sz="1400" dirty="0" smtClean="0">
                <a:latin typeface="Times New Roman" panose="02020603050405020304" pitchFamily="18" charset="0"/>
                <a:cs typeface="Times New Roman" panose="02020603050405020304" pitchFamily="18" charset="0"/>
              </a:rPr>
              <a:t>  In somatic pathways, a motor neuron in the brainstem or spinal cord issues a myelinated axon that reaches all the way to a skeletal muscle.</a:t>
            </a:r>
          </a:p>
          <a:p>
            <a:pPr algn="just"/>
            <a:r>
              <a:rPr lang="en-US" sz="1400" dirty="0" smtClean="0">
                <a:latin typeface="Times New Roman" panose="02020603050405020304" pitchFamily="18" charset="0"/>
                <a:cs typeface="Times New Roman" panose="02020603050405020304" pitchFamily="18" charset="0"/>
              </a:rPr>
              <a:t>  In autonomic pathways, the signal must travel across two nerve fibers to get to the target organ, and it must cross a synapse where these two neurons meet in an autonomic ganglion</a:t>
            </a:r>
          </a:p>
          <a:p>
            <a:endParaRPr lang="en-US"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6</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7</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8</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Parasympathetic fibers leave the brainstem in the following</a:t>
            </a:r>
          </a:p>
          <a:p>
            <a:r>
              <a:rPr lang="en-US" sz="1200" b="0" i="0" u="none" strike="noStrike" kern="1200" baseline="0" dirty="0" smtClean="0">
                <a:solidFill>
                  <a:schemeClr val="tx1"/>
                </a:solidFill>
                <a:latin typeface="+mn-lt"/>
                <a:ea typeface="+mn-ea"/>
                <a:cs typeface="+mn-cs"/>
              </a:rPr>
              <a:t>cranial nerves. The first three supply all parasympathetic innervation</a:t>
            </a:r>
          </a:p>
          <a:p>
            <a:r>
              <a:rPr lang="en-US" sz="1200" b="0" i="0" u="none" strike="noStrike" kern="1200" baseline="0" dirty="0" smtClean="0">
                <a:solidFill>
                  <a:schemeClr val="tx1"/>
                </a:solidFill>
                <a:latin typeface="+mn-lt"/>
                <a:ea typeface="+mn-ea"/>
                <a:cs typeface="+mn-cs"/>
              </a:rPr>
              <a:t>to the head, and the last one supplies viscera of the thoracic</a:t>
            </a:r>
          </a:p>
          <a:p>
            <a:r>
              <a:rPr lang="en-US" sz="1200" b="0" i="0" u="none" strike="noStrike" kern="1200" baseline="0" dirty="0" smtClean="0">
                <a:solidFill>
                  <a:schemeClr val="tx1"/>
                </a:solidFill>
                <a:latin typeface="+mn-lt"/>
                <a:ea typeface="+mn-ea"/>
                <a:cs typeface="+mn-cs"/>
              </a:rPr>
              <a:t>and abdominopelvic cavities.</a:t>
            </a:r>
          </a:p>
          <a:p>
            <a:r>
              <a:rPr lang="en-US" sz="1200" b="0" i="0" u="none" strike="noStrike" kern="1200" baseline="0" dirty="0" smtClean="0">
                <a:solidFill>
                  <a:schemeClr val="tx1"/>
                </a:solidFill>
                <a:latin typeface="+mn-lt"/>
                <a:ea typeface="+mn-ea"/>
                <a:cs typeface="+mn-cs"/>
              </a:rPr>
              <a:t>1. </a:t>
            </a:r>
            <a:r>
              <a:rPr lang="en-US" sz="1200" b="1" i="0" u="none" strike="noStrike" kern="1200" baseline="0" dirty="0" smtClean="0">
                <a:solidFill>
                  <a:schemeClr val="tx1"/>
                </a:solidFill>
                <a:latin typeface="+mn-lt"/>
                <a:ea typeface="+mn-ea"/>
                <a:cs typeface="+mn-cs"/>
              </a:rPr>
              <a:t>Oculomotor nerve (III). </a:t>
            </a:r>
            <a:r>
              <a:rPr lang="en-US" sz="1200" b="0" i="0" u="none" strike="noStrike" kern="1200" baseline="0" dirty="0" smtClean="0">
                <a:solidFill>
                  <a:schemeClr val="tx1"/>
                </a:solidFill>
                <a:latin typeface="+mn-lt"/>
                <a:ea typeface="+mn-ea"/>
                <a:cs typeface="+mn-cs"/>
              </a:rPr>
              <a:t>The oculomotor nerve carries</a:t>
            </a:r>
          </a:p>
          <a:p>
            <a:r>
              <a:rPr lang="en-US" sz="1200" b="0" i="0" u="none" strike="noStrike" kern="1200" baseline="0" dirty="0" smtClean="0">
                <a:solidFill>
                  <a:schemeClr val="tx1"/>
                </a:solidFill>
                <a:latin typeface="+mn-lt"/>
                <a:ea typeface="+mn-ea"/>
                <a:cs typeface="+mn-cs"/>
              </a:rPr>
              <a:t>parasympathetic fibers that control the lens and pupil of the</a:t>
            </a:r>
          </a:p>
          <a:p>
            <a:r>
              <a:rPr lang="en-US" sz="1200" b="0" i="0" u="none" strike="noStrike" kern="1200" baseline="0" dirty="0" smtClean="0">
                <a:solidFill>
                  <a:schemeClr val="tx1"/>
                </a:solidFill>
                <a:latin typeface="+mn-lt"/>
                <a:ea typeface="+mn-ea"/>
                <a:cs typeface="+mn-cs"/>
              </a:rPr>
              <a:t>eye. The preganglionic fibers enter the orbit and terminate in</a:t>
            </a:r>
          </a:p>
          <a:p>
            <a:r>
              <a:rPr lang="en-US" sz="1200" b="0" i="0" u="none" strike="noStrike" kern="1200" baseline="0" dirty="0" smtClean="0">
                <a:solidFill>
                  <a:schemeClr val="tx1"/>
                </a:solidFill>
                <a:latin typeface="+mn-lt"/>
                <a:ea typeface="+mn-ea"/>
                <a:cs typeface="+mn-cs"/>
              </a:rPr>
              <a:t>the </a:t>
            </a:r>
            <a:r>
              <a:rPr lang="en-US" sz="1200" b="0" i="1" u="none" strike="noStrike" kern="1200" baseline="0" dirty="0" smtClean="0">
                <a:solidFill>
                  <a:schemeClr val="tx1"/>
                </a:solidFill>
                <a:latin typeface="+mn-lt"/>
                <a:ea typeface="+mn-ea"/>
                <a:cs typeface="+mn-cs"/>
              </a:rPr>
              <a:t>ciliary ganglion </a:t>
            </a:r>
            <a:r>
              <a:rPr lang="en-US" sz="1200" b="0" i="0" u="none" strike="noStrike" kern="1200" baseline="0" dirty="0" smtClean="0">
                <a:solidFill>
                  <a:schemeClr val="tx1"/>
                </a:solidFill>
                <a:latin typeface="+mn-lt"/>
                <a:ea typeface="+mn-ea"/>
                <a:cs typeface="+mn-cs"/>
              </a:rPr>
              <a:t>behind the eyeball. Postganglionic fibers</a:t>
            </a:r>
          </a:p>
          <a:p>
            <a:r>
              <a:rPr lang="en-US" sz="1200" b="0" i="0" u="none" strike="noStrike" kern="1200" baseline="0" dirty="0" smtClean="0">
                <a:solidFill>
                  <a:schemeClr val="tx1"/>
                </a:solidFill>
                <a:latin typeface="+mn-lt"/>
                <a:ea typeface="+mn-ea"/>
                <a:cs typeface="+mn-cs"/>
              </a:rPr>
              <a:t>enter the eyeball and innervate the </a:t>
            </a:r>
            <a:r>
              <a:rPr lang="en-US" sz="1200" b="0" i="1" u="none" strike="noStrike" kern="1200" baseline="0" dirty="0" smtClean="0">
                <a:solidFill>
                  <a:schemeClr val="tx1"/>
                </a:solidFill>
                <a:latin typeface="+mn-lt"/>
                <a:ea typeface="+mn-ea"/>
                <a:cs typeface="+mn-cs"/>
              </a:rPr>
              <a:t>ciliary muscle, </a:t>
            </a:r>
            <a:r>
              <a:rPr lang="en-US" sz="1200" b="0" i="0" u="none" strike="noStrike" kern="1200" baseline="0" dirty="0" smtClean="0">
                <a:solidFill>
                  <a:schemeClr val="tx1"/>
                </a:solidFill>
                <a:latin typeface="+mn-lt"/>
                <a:ea typeface="+mn-ea"/>
                <a:cs typeface="+mn-cs"/>
              </a:rPr>
              <a:t>which</a:t>
            </a:r>
          </a:p>
          <a:p>
            <a:r>
              <a:rPr lang="en-US" sz="1200" b="0" i="0" u="none" strike="noStrike" kern="1200" baseline="0" dirty="0" smtClean="0">
                <a:solidFill>
                  <a:schemeClr val="tx1"/>
                </a:solidFill>
                <a:latin typeface="+mn-lt"/>
                <a:ea typeface="+mn-ea"/>
                <a:cs typeface="+mn-cs"/>
              </a:rPr>
              <a:t>thickens the lens, and the </a:t>
            </a:r>
            <a:r>
              <a:rPr lang="en-US" sz="1200" b="0" i="1" u="none" strike="noStrike" kern="1200" baseline="0" dirty="0" smtClean="0">
                <a:solidFill>
                  <a:schemeClr val="tx1"/>
                </a:solidFill>
                <a:latin typeface="+mn-lt"/>
                <a:ea typeface="+mn-ea"/>
                <a:cs typeface="+mn-cs"/>
              </a:rPr>
              <a:t>pupillary constrictor, </a:t>
            </a:r>
            <a:r>
              <a:rPr lang="en-US" sz="1200" b="0" i="0" u="none" strike="noStrike" kern="1200" baseline="0" dirty="0" smtClean="0">
                <a:solidFill>
                  <a:schemeClr val="tx1"/>
                </a:solidFill>
                <a:latin typeface="+mn-lt"/>
                <a:ea typeface="+mn-ea"/>
                <a:cs typeface="+mn-cs"/>
              </a:rPr>
              <a:t>which narrows</a:t>
            </a:r>
          </a:p>
          <a:p>
            <a:r>
              <a:rPr lang="en-US" sz="1200" b="0" i="0" u="none" strike="noStrike" kern="1200" baseline="0" dirty="0" smtClean="0">
                <a:solidFill>
                  <a:schemeClr val="tx1"/>
                </a:solidFill>
                <a:latin typeface="+mn-lt"/>
                <a:ea typeface="+mn-ea"/>
                <a:cs typeface="+mn-cs"/>
              </a:rPr>
              <a:t>the pupil.</a:t>
            </a:r>
          </a:p>
          <a:p>
            <a:r>
              <a:rPr lang="en-US" sz="1200" b="0" i="0" u="none" strike="noStrike" kern="1200" baseline="0" dirty="0" smtClean="0">
                <a:solidFill>
                  <a:schemeClr val="tx1"/>
                </a:solidFill>
                <a:latin typeface="+mn-lt"/>
                <a:ea typeface="+mn-ea"/>
                <a:cs typeface="+mn-cs"/>
              </a:rPr>
              <a:t>2. </a:t>
            </a:r>
            <a:r>
              <a:rPr lang="en-US" sz="1200" b="1" i="0" u="none" strike="noStrike" kern="1200" baseline="0" dirty="0" smtClean="0">
                <a:solidFill>
                  <a:schemeClr val="tx1"/>
                </a:solidFill>
                <a:latin typeface="+mn-lt"/>
                <a:ea typeface="+mn-ea"/>
                <a:cs typeface="+mn-cs"/>
              </a:rPr>
              <a:t>Facial nerve (VII). </a:t>
            </a:r>
            <a:r>
              <a:rPr lang="en-US" sz="1200" b="0" i="0" u="none" strike="noStrike" kern="1200" baseline="0" dirty="0" smtClean="0">
                <a:solidFill>
                  <a:schemeClr val="tx1"/>
                </a:solidFill>
                <a:latin typeface="+mn-lt"/>
                <a:ea typeface="+mn-ea"/>
                <a:cs typeface="+mn-cs"/>
              </a:rPr>
              <a:t>The facial nerve carries parasympathetic</a:t>
            </a:r>
          </a:p>
          <a:p>
            <a:r>
              <a:rPr lang="en-US" sz="1200" b="0" i="0" u="none" strike="noStrike" kern="1200" baseline="0" dirty="0" smtClean="0">
                <a:solidFill>
                  <a:schemeClr val="tx1"/>
                </a:solidFill>
                <a:latin typeface="+mn-lt"/>
                <a:ea typeface="+mn-ea"/>
                <a:cs typeface="+mn-cs"/>
              </a:rPr>
              <a:t>fibers that regulate the tear glands, salivary glands, and nasal</a:t>
            </a:r>
          </a:p>
          <a:p>
            <a:r>
              <a:rPr lang="en-US" sz="1200" b="0" i="0" u="none" strike="noStrike" kern="1200" baseline="0" dirty="0" smtClean="0">
                <a:solidFill>
                  <a:schemeClr val="tx1"/>
                </a:solidFill>
                <a:latin typeface="+mn-lt"/>
                <a:ea typeface="+mn-ea"/>
                <a:cs typeface="+mn-cs"/>
              </a:rPr>
              <a:t>glands. Soon after the facial nerve emerges from the pons,</a:t>
            </a:r>
          </a:p>
          <a:p>
            <a:r>
              <a:rPr lang="en-US" sz="1200" b="0" i="0" u="none" strike="noStrike" kern="1200" baseline="0" dirty="0" smtClean="0">
                <a:solidFill>
                  <a:schemeClr val="tx1"/>
                </a:solidFill>
                <a:latin typeface="+mn-lt"/>
                <a:ea typeface="+mn-ea"/>
                <a:cs typeface="+mn-cs"/>
              </a:rPr>
              <a:t>its parasympathetic fibers split away and form two smaller</a:t>
            </a:r>
          </a:p>
          <a:p>
            <a:r>
              <a:rPr lang="en-US" sz="1200" b="0" i="0" u="none" strike="noStrike" kern="1200" baseline="0" dirty="0" smtClean="0">
                <a:solidFill>
                  <a:schemeClr val="tx1"/>
                </a:solidFill>
                <a:latin typeface="+mn-lt"/>
                <a:ea typeface="+mn-ea"/>
                <a:cs typeface="+mn-cs"/>
              </a:rPr>
              <a:t>branches. The superior branch ends at the </a:t>
            </a:r>
            <a:r>
              <a:rPr lang="en-US" sz="1200" b="0" i="1" u="none" strike="noStrike" kern="1200" baseline="0" dirty="0" smtClean="0">
                <a:solidFill>
                  <a:schemeClr val="tx1"/>
                </a:solidFill>
                <a:latin typeface="+mn-lt"/>
                <a:ea typeface="+mn-ea"/>
                <a:cs typeface="+mn-cs"/>
              </a:rPr>
              <a:t>pterygopalatine</a:t>
            </a:r>
          </a:p>
          <a:p>
            <a:r>
              <a:rPr lang="en-US" sz="1200" b="0" i="1" u="none" strike="noStrike" kern="1200" baseline="0" dirty="0" smtClean="0">
                <a:solidFill>
                  <a:schemeClr val="tx1"/>
                </a:solidFill>
                <a:latin typeface="+mn-lt"/>
                <a:ea typeface="+mn-ea"/>
                <a:cs typeface="+mn-cs"/>
              </a:rPr>
              <a:t>ganglion </a:t>
            </a:r>
            <a:r>
              <a:rPr lang="en-US" sz="1200" b="0" i="0" u="none" strike="noStrike" kern="1200" baseline="0" dirty="0" smtClean="0">
                <a:solidFill>
                  <a:schemeClr val="tx1"/>
                </a:solidFill>
                <a:latin typeface="+mn-lt"/>
                <a:ea typeface="+mn-ea"/>
                <a:cs typeface="+mn-cs"/>
              </a:rPr>
              <a:t>near the junction of the maxilla and palatine bone.</a:t>
            </a:r>
          </a:p>
          <a:p>
            <a:r>
              <a:rPr lang="en-US" sz="1200" b="0" i="0" u="none" strike="noStrike" kern="1200" baseline="0" dirty="0" smtClean="0">
                <a:solidFill>
                  <a:schemeClr val="tx1"/>
                </a:solidFill>
                <a:latin typeface="+mn-lt"/>
                <a:ea typeface="+mn-ea"/>
                <a:cs typeface="+mn-cs"/>
              </a:rPr>
              <a:t>Postganglionic fibers then continue to the tear glands and</a:t>
            </a:r>
          </a:p>
          <a:p>
            <a:r>
              <a:rPr lang="en-US" sz="1200" b="0" i="0" u="none" strike="noStrike" kern="1200" baseline="0" dirty="0" smtClean="0">
                <a:solidFill>
                  <a:schemeClr val="tx1"/>
                </a:solidFill>
                <a:latin typeface="+mn-lt"/>
                <a:ea typeface="+mn-ea"/>
                <a:cs typeface="+mn-cs"/>
              </a:rPr>
              <a:t>glands of the nasal cavity, palate, and other areas of the oral</a:t>
            </a:r>
          </a:p>
          <a:p>
            <a:r>
              <a:rPr lang="en-US" sz="1200" b="0" i="0" u="none" strike="noStrike" kern="1200" baseline="0" dirty="0" smtClean="0">
                <a:solidFill>
                  <a:schemeClr val="tx1"/>
                </a:solidFill>
                <a:latin typeface="+mn-lt"/>
                <a:ea typeface="+mn-ea"/>
                <a:cs typeface="+mn-cs"/>
              </a:rPr>
              <a:t>cavity. The inferior branch crosses the middle-ear cavity and</a:t>
            </a:r>
          </a:p>
          <a:p>
            <a:r>
              <a:rPr lang="en-US" sz="1200" b="0" i="0" u="none" strike="noStrike" kern="1200" baseline="0" dirty="0" smtClean="0">
                <a:solidFill>
                  <a:schemeClr val="tx1"/>
                </a:solidFill>
                <a:latin typeface="+mn-lt"/>
                <a:ea typeface="+mn-ea"/>
                <a:cs typeface="+mn-cs"/>
              </a:rPr>
              <a:t>ends at the </a:t>
            </a:r>
            <a:r>
              <a:rPr lang="en-US" sz="1200" b="0" i="1" u="none" strike="noStrike" kern="1200" baseline="0" dirty="0" smtClean="0">
                <a:solidFill>
                  <a:schemeClr val="tx1"/>
                </a:solidFill>
                <a:latin typeface="+mn-lt"/>
                <a:ea typeface="+mn-ea"/>
                <a:cs typeface="+mn-cs"/>
              </a:rPr>
              <a:t>submandibular ganglion </a:t>
            </a:r>
            <a:r>
              <a:rPr lang="en-US" sz="1200" b="0" i="0" u="none" strike="noStrike" kern="1200" baseline="0" dirty="0" smtClean="0">
                <a:solidFill>
                  <a:schemeClr val="tx1"/>
                </a:solidFill>
                <a:latin typeface="+mn-lt"/>
                <a:ea typeface="+mn-ea"/>
                <a:cs typeface="+mn-cs"/>
              </a:rPr>
              <a:t>near the angle of the</a:t>
            </a:r>
          </a:p>
          <a:p>
            <a:r>
              <a:rPr lang="en-US" sz="1200" b="0" i="0" u="none" strike="noStrike" kern="1200" baseline="0" dirty="0" smtClean="0">
                <a:solidFill>
                  <a:schemeClr val="tx1"/>
                </a:solidFill>
                <a:latin typeface="+mn-lt"/>
                <a:ea typeface="+mn-ea"/>
                <a:cs typeface="+mn-cs"/>
              </a:rPr>
              <a:t>mandible. Postganglionic fibers from here supply salivary</a:t>
            </a:r>
          </a:p>
          <a:p>
            <a:r>
              <a:rPr lang="en-US" sz="1200" b="0" i="0" u="none" strike="noStrike" kern="1200" baseline="0" dirty="0" smtClean="0">
                <a:solidFill>
                  <a:schemeClr val="tx1"/>
                </a:solidFill>
                <a:latin typeface="+mn-lt"/>
                <a:ea typeface="+mn-ea"/>
                <a:cs typeface="+mn-cs"/>
              </a:rPr>
              <a:t>glands in the floor of the mouth.</a:t>
            </a:r>
          </a:p>
          <a:p>
            <a:r>
              <a:rPr lang="en-US" sz="1200" b="0" i="0" u="none" strike="noStrike" kern="1200" baseline="0" dirty="0" smtClean="0">
                <a:solidFill>
                  <a:schemeClr val="tx1"/>
                </a:solidFill>
                <a:latin typeface="+mn-lt"/>
                <a:ea typeface="+mn-ea"/>
                <a:cs typeface="+mn-cs"/>
              </a:rPr>
              <a:t>3. </a:t>
            </a:r>
            <a:r>
              <a:rPr lang="en-US" sz="1200" b="1" i="0" u="none" strike="noStrike" kern="1200" baseline="0" dirty="0" smtClean="0">
                <a:solidFill>
                  <a:schemeClr val="tx1"/>
                </a:solidFill>
                <a:latin typeface="+mn-lt"/>
                <a:ea typeface="+mn-ea"/>
                <a:cs typeface="+mn-cs"/>
              </a:rPr>
              <a:t>Glossopharyngeal nerve (IX). </a:t>
            </a:r>
            <a:r>
              <a:rPr lang="en-US" sz="1200" b="0" i="0" u="none" strike="noStrike" kern="1200" baseline="0" dirty="0" smtClean="0">
                <a:solidFill>
                  <a:schemeClr val="tx1"/>
                </a:solidFill>
                <a:latin typeface="+mn-lt"/>
                <a:ea typeface="+mn-ea"/>
                <a:cs typeface="+mn-cs"/>
              </a:rPr>
              <a:t>The glossopharyngeal nerve</a:t>
            </a:r>
          </a:p>
          <a:p>
            <a:r>
              <a:rPr lang="en-US" sz="1200" b="0" i="0" u="none" strike="noStrike" kern="1200" baseline="0" dirty="0" smtClean="0">
                <a:solidFill>
                  <a:schemeClr val="tx1"/>
                </a:solidFill>
                <a:latin typeface="+mn-lt"/>
                <a:ea typeface="+mn-ea"/>
                <a:cs typeface="+mn-cs"/>
              </a:rPr>
              <a:t>also carries parasympathetic fibers concerned with salivation.</a:t>
            </a:r>
          </a:p>
          <a:p>
            <a:r>
              <a:rPr lang="en-US" sz="1200" b="0" i="0" u="none" strike="noStrike" kern="1200" baseline="0" dirty="0" smtClean="0">
                <a:solidFill>
                  <a:schemeClr val="tx1"/>
                </a:solidFill>
                <a:latin typeface="+mn-lt"/>
                <a:ea typeface="+mn-ea"/>
                <a:cs typeface="+mn-cs"/>
              </a:rPr>
              <a:t>The preganglionic fibers leave this nerve soon after its</a:t>
            </a:r>
          </a:p>
          <a:p>
            <a:r>
              <a:rPr lang="en-US" sz="1200" b="0" i="0" u="none" strike="noStrike" kern="1200" baseline="0" dirty="0" smtClean="0">
                <a:solidFill>
                  <a:schemeClr val="tx1"/>
                </a:solidFill>
                <a:latin typeface="+mn-lt"/>
                <a:ea typeface="+mn-ea"/>
                <a:cs typeface="+mn-cs"/>
              </a:rPr>
              <a:t>origin and form the </a:t>
            </a:r>
            <a:r>
              <a:rPr lang="en-US" sz="1200" b="0" i="1" u="none" strike="noStrike" kern="1200" baseline="0" dirty="0" smtClean="0">
                <a:solidFill>
                  <a:schemeClr val="tx1"/>
                </a:solidFill>
                <a:latin typeface="+mn-lt"/>
                <a:ea typeface="+mn-ea"/>
                <a:cs typeface="+mn-cs"/>
              </a:rPr>
              <a:t>tympanic nerve. </a:t>
            </a:r>
            <a:r>
              <a:rPr lang="en-US" sz="1200" b="0" i="0" u="none" strike="noStrike" kern="1200" baseline="0" dirty="0" smtClean="0">
                <a:solidFill>
                  <a:schemeClr val="tx1"/>
                </a:solidFill>
                <a:latin typeface="+mn-lt"/>
                <a:ea typeface="+mn-ea"/>
                <a:cs typeface="+mn-cs"/>
              </a:rPr>
              <a:t>This nerve crosses the</a:t>
            </a:r>
          </a:p>
          <a:p>
            <a:r>
              <a:rPr lang="en-US" sz="1200" b="0" i="0" u="none" strike="noStrike" kern="1200" baseline="0" dirty="0" smtClean="0">
                <a:solidFill>
                  <a:schemeClr val="tx1"/>
                </a:solidFill>
                <a:latin typeface="+mn-lt"/>
                <a:ea typeface="+mn-ea"/>
                <a:cs typeface="+mn-cs"/>
              </a:rPr>
              <a:t>middle-ear cavity and ends in the </a:t>
            </a:r>
            <a:r>
              <a:rPr lang="en-US" sz="1200" b="0" i="1" u="none" strike="noStrike" kern="1200" baseline="0" dirty="0" smtClean="0">
                <a:solidFill>
                  <a:schemeClr val="tx1"/>
                </a:solidFill>
                <a:latin typeface="+mn-lt"/>
                <a:ea typeface="+mn-ea"/>
                <a:cs typeface="+mn-cs"/>
              </a:rPr>
              <a:t>otic</a:t>
            </a:r>
            <a:r>
              <a:rPr lang="en-US" sz="1200" b="0" i="0" u="none" strike="noStrike" kern="1200" baseline="0" dirty="0" smtClean="0">
                <a:solidFill>
                  <a:schemeClr val="tx1"/>
                </a:solidFill>
                <a:latin typeface="+mn-lt"/>
                <a:ea typeface="+mn-ea"/>
                <a:cs typeface="+mn-cs"/>
              </a:rPr>
              <a:t>10 </a:t>
            </a:r>
            <a:r>
              <a:rPr lang="en-US" sz="1200" b="0" i="1" u="none" strike="noStrike" kern="1200" baseline="0" dirty="0" smtClean="0">
                <a:solidFill>
                  <a:schemeClr val="tx1"/>
                </a:solidFill>
                <a:latin typeface="+mn-lt"/>
                <a:ea typeface="+mn-ea"/>
                <a:cs typeface="+mn-cs"/>
              </a:rPr>
              <a:t>ganglion </a:t>
            </a:r>
            <a:r>
              <a:rPr lang="en-US" sz="1200" b="0" i="0" u="none" strike="noStrike" kern="1200" baseline="0" dirty="0" smtClean="0">
                <a:solidFill>
                  <a:schemeClr val="tx1"/>
                </a:solidFill>
                <a:latin typeface="+mn-lt"/>
                <a:ea typeface="+mn-ea"/>
                <a:cs typeface="+mn-cs"/>
              </a:rPr>
              <a:t>near the</a:t>
            </a:r>
          </a:p>
          <a:p>
            <a:r>
              <a:rPr lang="en-US" sz="1200" b="0" i="0" u="none" strike="noStrike" kern="1200" baseline="0" dirty="0" smtClean="0">
                <a:solidFill>
                  <a:schemeClr val="tx1"/>
                </a:solidFill>
                <a:latin typeface="+mn-lt"/>
                <a:ea typeface="+mn-ea"/>
                <a:cs typeface="+mn-cs"/>
              </a:rPr>
              <a:t>foramen </a:t>
            </a:r>
            <a:r>
              <a:rPr lang="en-US" sz="1200" b="0" i="0" u="none" strike="noStrike" kern="1200" baseline="0" dirty="0" err="1" smtClean="0">
                <a:solidFill>
                  <a:schemeClr val="tx1"/>
                </a:solidFill>
                <a:latin typeface="+mn-lt"/>
                <a:ea typeface="+mn-ea"/>
                <a:cs typeface="+mn-cs"/>
              </a:rPr>
              <a:t>ovale</a:t>
            </a:r>
            <a:r>
              <a:rPr lang="en-US" sz="1200" b="0" i="0" u="none" strike="noStrike" kern="1200" baseline="0" dirty="0" smtClean="0">
                <a:solidFill>
                  <a:schemeClr val="tx1"/>
                </a:solidFill>
                <a:latin typeface="+mn-lt"/>
                <a:ea typeface="+mn-ea"/>
                <a:cs typeface="+mn-cs"/>
              </a:rPr>
              <a:t>. The postganglionic fibers then follow the</a:t>
            </a:r>
          </a:p>
          <a:p>
            <a:r>
              <a:rPr lang="en-US" sz="1200" b="0" i="0" u="none" strike="noStrike" kern="1200" baseline="0" dirty="0" smtClean="0">
                <a:solidFill>
                  <a:schemeClr val="tx1"/>
                </a:solidFill>
                <a:latin typeface="+mn-lt"/>
                <a:ea typeface="+mn-ea"/>
                <a:cs typeface="+mn-cs"/>
              </a:rPr>
              <a:t>trigeminal nerve to the </a:t>
            </a:r>
            <a:r>
              <a:rPr lang="en-US" sz="1200" b="0" i="1" u="none" strike="noStrike" kern="1200" baseline="0" dirty="0" smtClean="0">
                <a:solidFill>
                  <a:schemeClr val="tx1"/>
                </a:solidFill>
                <a:latin typeface="+mn-lt"/>
                <a:ea typeface="+mn-ea"/>
                <a:cs typeface="+mn-cs"/>
              </a:rPr>
              <a:t>parotid salivary gland </a:t>
            </a:r>
            <a:r>
              <a:rPr lang="en-US" sz="1200" b="0" i="0" u="none" strike="noStrike" kern="1200" baseline="0" dirty="0" smtClean="0">
                <a:solidFill>
                  <a:schemeClr val="tx1"/>
                </a:solidFill>
                <a:latin typeface="+mn-lt"/>
                <a:ea typeface="+mn-ea"/>
                <a:cs typeface="+mn-cs"/>
              </a:rPr>
              <a:t>just in front of</a:t>
            </a:r>
          </a:p>
          <a:p>
            <a:r>
              <a:rPr lang="en-US" sz="1200" b="0" i="0" u="none" strike="noStrike" kern="1200" baseline="0" dirty="0" smtClean="0">
                <a:solidFill>
                  <a:schemeClr val="tx1"/>
                </a:solidFill>
                <a:latin typeface="+mn-lt"/>
                <a:ea typeface="+mn-ea"/>
                <a:cs typeface="+mn-cs"/>
              </a:rPr>
              <a:t>the earlobe.</a:t>
            </a:r>
          </a:p>
          <a:p>
            <a:r>
              <a:rPr lang="en-US" sz="1200" b="0" i="0" u="none" strike="noStrike" kern="1200" baseline="0" dirty="0" smtClean="0">
                <a:solidFill>
                  <a:schemeClr val="tx1"/>
                </a:solidFill>
                <a:latin typeface="+mn-lt"/>
                <a:ea typeface="+mn-ea"/>
                <a:cs typeface="+mn-cs"/>
              </a:rPr>
              <a:t>4. </a:t>
            </a:r>
            <a:r>
              <a:rPr lang="en-US" sz="1200" b="1" i="0" u="none" strike="noStrike" kern="1200" baseline="0" dirty="0" err="1" smtClean="0">
                <a:solidFill>
                  <a:schemeClr val="tx1"/>
                </a:solidFill>
                <a:latin typeface="+mn-lt"/>
                <a:ea typeface="+mn-ea"/>
                <a:cs typeface="+mn-cs"/>
              </a:rPr>
              <a:t>Vagus</a:t>
            </a:r>
            <a:r>
              <a:rPr lang="en-US" sz="1200" b="1" i="0" u="none" strike="noStrike" kern="1200" baseline="0" dirty="0" smtClean="0">
                <a:solidFill>
                  <a:schemeClr val="tx1"/>
                </a:solidFill>
                <a:latin typeface="+mn-lt"/>
                <a:ea typeface="+mn-ea"/>
                <a:cs typeface="+mn-cs"/>
              </a:rPr>
              <a:t> nerve (X). </a:t>
            </a:r>
            <a:r>
              <a:rPr lang="en-US" sz="1200" b="0" i="0" u="none" strike="noStrike" kern="1200" baseline="0" dirty="0" smtClean="0">
                <a:solidFill>
                  <a:schemeClr val="tx1"/>
                </a:solidFill>
                <a:latin typeface="+mn-lt"/>
                <a:ea typeface="+mn-ea"/>
                <a:cs typeface="+mn-cs"/>
              </a:rPr>
              <a:t>The </a:t>
            </a:r>
            <a:r>
              <a:rPr lang="en-US" sz="1200" b="0" i="0" u="none" strike="noStrike" kern="1200" baseline="0" dirty="0" err="1" smtClean="0">
                <a:solidFill>
                  <a:schemeClr val="tx1"/>
                </a:solidFill>
                <a:latin typeface="+mn-lt"/>
                <a:ea typeface="+mn-ea"/>
                <a:cs typeface="+mn-cs"/>
              </a:rPr>
              <a:t>vagus</a:t>
            </a:r>
            <a:r>
              <a:rPr lang="en-US" sz="1200" b="0" i="0" u="none" strike="noStrike" kern="1200" baseline="0" dirty="0" smtClean="0">
                <a:solidFill>
                  <a:schemeClr val="tx1"/>
                </a:solidFill>
                <a:latin typeface="+mn-lt"/>
                <a:ea typeface="+mn-ea"/>
                <a:cs typeface="+mn-cs"/>
              </a:rPr>
              <a:t> nerve carries about 90% of</a:t>
            </a:r>
          </a:p>
          <a:p>
            <a:r>
              <a:rPr lang="en-US" sz="1200" b="0" i="0" u="none" strike="noStrike" kern="1200" baseline="0" dirty="0" smtClean="0">
                <a:solidFill>
                  <a:schemeClr val="tx1"/>
                </a:solidFill>
                <a:latin typeface="+mn-lt"/>
                <a:ea typeface="+mn-ea"/>
                <a:cs typeface="+mn-cs"/>
              </a:rPr>
              <a:t>all parasympathetic preganglionic fibers. It travels down</a:t>
            </a:r>
          </a:p>
          <a:p>
            <a:r>
              <a:rPr lang="en-US" sz="1200" b="0" i="0" u="none" strike="noStrike" kern="1200" baseline="0" dirty="0" smtClean="0">
                <a:solidFill>
                  <a:schemeClr val="tx1"/>
                </a:solidFill>
                <a:latin typeface="+mn-lt"/>
                <a:ea typeface="+mn-ea"/>
                <a:cs typeface="+mn-cs"/>
              </a:rPr>
              <a:t>the neck and forms three networks in the mediastinum of</a:t>
            </a:r>
          </a:p>
          <a:p>
            <a:r>
              <a:rPr lang="en-US" sz="1200" b="0" i="0" u="none" strike="noStrike" kern="1200" baseline="0" dirty="0" smtClean="0">
                <a:solidFill>
                  <a:schemeClr val="tx1"/>
                </a:solidFill>
                <a:latin typeface="+mn-lt"/>
                <a:ea typeface="+mn-ea"/>
                <a:cs typeface="+mn-cs"/>
              </a:rPr>
              <a:t>the chest—the </a:t>
            </a:r>
            <a:r>
              <a:rPr lang="en-US" sz="1200" b="1" i="0" u="none" strike="noStrike" kern="1200" baseline="0" dirty="0" smtClean="0">
                <a:solidFill>
                  <a:schemeClr val="tx1"/>
                </a:solidFill>
                <a:latin typeface="+mn-lt"/>
                <a:ea typeface="+mn-ea"/>
                <a:cs typeface="+mn-cs"/>
              </a:rPr>
              <a:t>cardiac plexus, </a:t>
            </a:r>
            <a:r>
              <a:rPr lang="en-US" sz="1200" b="0" i="0" u="none" strike="noStrike" kern="1200" baseline="0" dirty="0" smtClean="0">
                <a:solidFill>
                  <a:schemeClr val="tx1"/>
                </a:solidFill>
                <a:latin typeface="+mn-lt"/>
                <a:ea typeface="+mn-ea"/>
                <a:cs typeface="+mn-cs"/>
              </a:rPr>
              <a:t>which supplies fibers to the</a:t>
            </a:r>
          </a:p>
          <a:p>
            <a:r>
              <a:rPr lang="en-US" sz="1200" b="0" i="0" u="none" strike="noStrike" kern="1200" baseline="0" dirty="0" smtClean="0">
                <a:solidFill>
                  <a:schemeClr val="tx1"/>
                </a:solidFill>
                <a:latin typeface="+mn-lt"/>
                <a:ea typeface="+mn-ea"/>
                <a:cs typeface="+mn-cs"/>
              </a:rPr>
              <a:t>heart; the </a:t>
            </a:r>
            <a:r>
              <a:rPr lang="en-US" sz="1200" b="1" i="0" u="none" strike="noStrike" kern="1200" baseline="0" dirty="0" smtClean="0">
                <a:solidFill>
                  <a:schemeClr val="tx1"/>
                </a:solidFill>
                <a:latin typeface="+mn-lt"/>
                <a:ea typeface="+mn-ea"/>
                <a:cs typeface="+mn-cs"/>
              </a:rPr>
              <a:t>pulmonary plexus, </a:t>
            </a:r>
            <a:r>
              <a:rPr lang="en-US" sz="1200" b="0" i="0" u="none" strike="noStrike" kern="1200" baseline="0" dirty="0" smtClean="0">
                <a:solidFill>
                  <a:schemeClr val="tx1"/>
                </a:solidFill>
                <a:latin typeface="+mn-lt"/>
                <a:ea typeface="+mn-ea"/>
                <a:cs typeface="+mn-cs"/>
              </a:rPr>
              <a:t>whose fibers accompany the</a:t>
            </a:r>
          </a:p>
          <a:p>
            <a:r>
              <a:rPr lang="en-US" sz="1200" b="0" i="0" u="none" strike="noStrike" kern="1200" baseline="0" dirty="0" smtClean="0">
                <a:solidFill>
                  <a:schemeClr val="tx1"/>
                </a:solidFill>
                <a:latin typeface="+mn-lt"/>
                <a:ea typeface="+mn-ea"/>
                <a:cs typeface="+mn-cs"/>
              </a:rPr>
              <a:t>bronchi and blood vessels into the lungs; and the </a:t>
            </a:r>
            <a:r>
              <a:rPr lang="en-US" sz="1200" b="1" i="0" u="none" strike="noStrike" kern="1200" baseline="0" dirty="0" smtClean="0">
                <a:solidFill>
                  <a:schemeClr val="tx1"/>
                </a:solidFill>
                <a:latin typeface="+mn-lt"/>
                <a:ea typeface="+mn-ea"/>
                <a:cs typeface="+mn-cs"/>
              </a:rPr>
              <a:t>esophageal</a:t>
            </a:r>
          </a:p>
          <a:p>
            <a:r>
              <a:rPr lang="en-US" sz="1200" b="1" i="0" u="none" strike="noStrike" kern="1200" baseline="0" dirty="0" smtClean="0">
                <a:solidFill>
                  <a:schemeClr val="tx1"/>
                </a:solidFill>
                <a:latin typeface="+mn-lt"/>
                <a:ea typeface="+mn-ea"/>
                <a:cs typeface="+mn-cs"/>
              </a:rPr>
              <a:t>plexus, </a:t>
            </a:r>
            <a:r>
              <a:rPr lang="en-US" sz="1200" b="0" i="0" u="none" strike="noStrike" kern="1200" baseline="0" dirty="0" smtClean="0">
                <a:solidFill>
                  <a:schemeClr val="tx1"/>
                </a:solidFill>
                <a:latin typeface="+mn-lt"/>
                <a:ea typeface="+mn-ea"/>
                <a:cs typeface="+mn-cs"/>
              </a:rPr>
              <a:t>whose fibers regulate swallowing.</a:t>
            </a:r>
            <a:endParaRPr lang="en-US"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9</a:t>
            </a:fld>
            <a:endParaRPr lang="ru-RU"/>
          </a:p>
        </p:txBody>
      </p:sp>
    </p:spTree>
    <p:extLst>
      <p:ext uri="{BB962C8B-B14F-4D97-AF65-F5344CB8AC3E}">
        <p14:creationId xmlns:p14="http://schemas.microsoft.com/office/powerpoint/2010/main" val="4223590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dirty="0" smtClean="0">
                <a:latin typeface="Times New Roman" panose="02020603050405020304" pitchFamily="18" charset="0"/>
                <a:cs typeface="Times New Roman" panose="02020603050405020304" pitchFamily="18" charset="0"/>
              </a:rPr>
              <a:t>The Sympathetic division</a:t>
            </a:r>
          </a:p>
          <a:p>
            <a:pPr algn="just"/>
            <a:r>
              <a:rPr lang="en-US" sz="1200" dirty="0" smtClean="0">
                <a:latin typeface="Times New Roman" panose="02020603050405020304" pitchFamily="18" charset="0"/>
                <a:cs typeface="Times New Roman" panose="02020603050405020304" pitchFamily="18" charset="0"/>
              </a:rPr>
              <a:t>All nerve fibers of the sympathetic division  arise from the thoracic and lumbar regions of the spinal cord; hence, this system is also  called the </a:t>
            </a:r>
            <a:r>
              <a:rPr lang="en-US" sz="1200" i="1" dirty="0" smtClean="0">
                <a:latin typeface="Times New Roman" panose="02020603050405020304" pitchFamily="18" charset="0"/>
                <a:cs typeface="Times New Roman" panose="02020603050405020304" pitchFamily="18" charset="0"/>
              </a:rPr>
              <a:t>thoracolumbar division. </a:t>
            </a:r>
            <a:endParaRPr lang="en-US" sz="1200" dirty="0" smtClean="0">
              <a:latin typeface="Times New Roman" panose="02020603050405020304" pitchFamily="18" charset="0"/>
              <a:cs typeface="Times New Roman" panose="02020603050405020304" pitchFamily="18" charset="0"/>
            </a:endParaRPr>
          </a:p>
          <a:p>
            <a:pPr algn="just"/>
            <a:r>
              <a:rPr lang="en-US" sz="1200" b="1" dirty="0" smtClean="0">
                <a:latin typeface="Times New Roman" panose="02020603050405020304" pitchFamily="18" charset="0"/>
                <a:cs typeface="Times New Roman" panose="02020603050405020304" pitchFamily="18" charset="0"/>
              </a:rPr>
              <a:t>The </a:t>
            </a:r>
            <a:r>
              <a:rPr lang="en-US" sz="1200" b="1" dirty="0" smtClean="0">
                <a:latin typeface="Times New Roman" panose="02020603050405020304" pitchFamily="18" charset="0"/>
                <a:ea typeface="Verdana" panose="020B0604030504040204" pitchFamily="34" charset="0"/>
                <a:cs typeface="Times New Roman" panose="02020603050405020304" pitchFamily="18" charset="0"/>
              </a:rPr>
              <a:t>Parasympathetic division</a:t>
            </a:r>
          </a:p>
          <a:p>
            <a:pPr algn="just"/>
            <a:r>
              <a:rPr lang="en-US" sz="1200" dirty="0" smtClean="0">
                <a:latin typeface="Times New Roman" panose="02020603050405020304" pitchFamily="18" charset="0"/>
                <a:cs typeface="Times New Roman" panose="02020603050405020304" pitchFamily="18" charset="0"/>
              </a:rPr>
              <a:t>The parasympathetic division is also called the craniosacral division because its nerve fibers arise from the brain and sacral region of the spinal cord; they travel in certain cranial and sacral nerves.</a:t>
            </a:r>
          </a:p>
          <a:p>
            <a:endParaRPr lang="en-US" dirty="0" smtClean="0"/>
          </a:p>
        </p:txBody>
      </p:sp>
      <p:sp>
        <p:nvSpPr>
          <p:cNvPr id="4" name="Номер слайда 3"/>
          <p:cNvSpPr>
            <a:spLocks noGrp="1"/>
          </p:cNvSpPr>
          <p:nvPr>
            <p:ph type="sldNum" sz="quarter" idx="10"/>
          </p:nvPr>
        </p:nvSpPr>
        <p:spPr/>
        <p:txBody>
          <a:bodyPr/>
          <a:lstStyle/>
          <a:p>
            <a:fld id="{B1E8C59A-1AB6-4470-90FD-CBFF94D37B18}" type="slidenum">
              <a:rPr lang="ru-RU" smtClean="0"/>
              <a:t>10</a:t>
            </a:fld>
            <a:endParaRPr lang="ru-RU"/>
          </a:p>
        </p:txBody>
      </p:sp>
    </p:spTree>
    <p:extLst>
      <p:ext uri="{BB962C8B-B14F-4D97-AF65-F5344CB8AC3E}">
        <p14:creationId xmlns:p14="http://schemas.microsoft.com/office/powerpoint/2010/main" val="4223590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05.10.2020</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05.10.2020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05.10.2020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05.10.2020</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05.10.2020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05.10.2020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05.10.2020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05.10.2020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05.10.2020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B19B0651-EE4F-4900-A07F-96A6BFA9D0F0}" type="slidenum">
              <a:rPr lang="ru-RU" smtClean="0"/>
              <a:t>‹#›</a:t>
            </a:fld>
            <a:endParaRPr lang="ru-RU"/>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4C71EC6-210F-42DE-9C53-41977AD35B3D}" type="datetimeFigureOut">
              <a:rPr lang="ru-RU" smtClean="0"/>
              <a:t>05.10.2020</a:t>
            </a:fld>
            <a:endParaRPr lang="ru-RU"/>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B19B0651-EE4F-4900-A07F-96A6BFA9D0F0}" type="slidenum">
              <a:rPr lang="ru-RU" smtClean="0"/>
              <a:t>‹#›</a:t>
            </a:fld>
            <a:endParaRPr lang="ru-RU"/>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5.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42.jpeg"/><Relationship Id="rId12"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49.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3.png"/><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55.pn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6.jpeg"/></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4.jpe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p:cNvGrpSpPr/>
          <p:nvPr/>
        </p:nvGrpSpPr>
        <p:grpSpPr>
          <a:xfrm>
            <a:off x="91742" y="10930"/>
            <a:ext cx="2343614" cy="6836139"/>
            <a:chOff x="0" y="-1"/>
            <a:chExt cx="2343613" cy="6836138"/>
          </a:xfrm>
        </p:grpSpPr>
        <p:sp>
          <p:nvSpPr>
            <p:cNvPr id="5" name="Rectangle"/>
            <p:cNvSpPr>
              <a:spLocks/>
            </p:cNvSpPr>
            <p:nvPr/>
          </p:nvSpPr>
          <p:spPr>
            <a:xfrm>
              <a:off x="0" y="-1"/>
              <a:ext cx="2343608" cy="6836138"/>
            </a:xfrm>
            <a:prstGeom prst="rect">
              <a:avLst/>
            </a:prstGeom>
            <a:solidFill>
              <a:srgbClr val="18376A"/>
            </a:solidFill>
            <a:ln w="12700" cap="flat">
              <a:noFill/>
              <a:miter lim="400000"/>
            </a:ln>
            <a:effectLst/>
          </p:spPr>
          <p:txBody>
            <a:bodyPr wrap="square" lIns="45718" tIns="45718" rIns="45718" bIns="45718" numCol="1" anchor="ctr">
              <a:noAutofit/>
            </a:bodyPr>
            <a:lstStyle/>
            <a:p>
              <a:pPr algn="ctr">
                <a:defRPr sz="1800" b="1">
                  <a:solidFill>
                    <a:srgbClr val="FFFFFF"/>
                  </a:solidFill>
                  <a:uFillTx/>
                  <a:latin typeface="Georgia"/>
                  <a:ea typeface="Georgia"/>
                  <a:cs typeface="Georgia"/>
                  <a:sym typeface="Georgia"/>
                </a:defRPr>
              </a:pPr>
              <a:endParaRPr/>
            </a:p>
          </p:txBody>
        </p:sp>
        <p:sp>
          <p:nvSpPr>
            <p:cNvPr id="6" name="Al-Farabi Kazakh National University…"/>
            <p:cNvSpPr txBox="1">
              <a:spLocks/>
            </p:cNvSpPr>
            <p:nvPr/>
          </p:nvSpPr>
          <p:spPr>
            <a:xfrm>
              <a:off x="0" y="2829413"/>
              <a:ext cx="2343613" cy="1177314"/>
            </a:xfrm>
            <a:prstGeom prst="rect">
              <a:avLst/>
            </a:prstGeom>
            <a:noFill/>
            <a:ln w="12700" cap="flat">
              <a:noFill/>
              <a:miter lim="400000"/>
            </a:ln>
            <a:effectLst/>
          </p:spPr>
          <p:txBody>
            <a:bodyPr wrap="square" lIns="34324" tIns="34324" rIns="34324" bIns="34324" numCol="1" anchor="ctr">
              <a:spAutoFit/>
            </a:bodyPr>
            <a:lstStyle/>
            <a:p>
              <a:pPr algn="ctr">
                <a:defRPr sz="1800" b="1">
                  <a:solidFill>
                    <a:srgbClr val="FFFFFF"/>
                  </a:solidFill>
                  <a:uFillTx/>
                  <a:latin typeface="Georgia"/>
                  <a:ea typeface="Georgia"/>
                  <a:cs typeface="Georgia"/>
                  <a:sym typeface="Georgia"/>
                </a:defRPr>
              </a:pPr>
              <a:r>
                <a:rPr dirty="0">
                  <a:uFillTx/>
                  <a:latin typeface="Times New Roman" panose="02020603050405020304" pitchFamily="18" charset="0"/>
                  <a:cs typeface="Times New Roman" panose="02020603050405020304" pitchFamily="18" charset="0"/>
                </a:rPr>
                <a:t>Al-</a:t>
              </a:r>
              <a:r>
                <a:rPr dirty="0" err="1">
                  <a:uFillTx/>
                  <a:latin typeface="Times New Roman" panose="02020603050405020304" pitchFamily="18" charset="0"/>
                  <a:cs typeface="Times New Roman" panose="02020603050405020304" pitchFamily="18" charset="0"/>
                </a:rPr>
                <a:t>Farabi</a:t>
              </a:r>
              <a:r>
                <a:rPr dirty="0">
                  <a:uFillTx/>
                  <a:latin typeface="Times New Roman" panose="02020603050405020304" pitchFamily="18" charset="0"/>
                  <a:cs typeface="Times New Roman" panose="02020603050405020304" pitchFamily="18" charset="0"/>
                </a:rPr>
                <a:t> Kazakh National University</a:t>
              </a:r>
            </a:p>
            <a:p>
              <a:pPr algn="ctr">
                <a:defRPr sz="1800" b="1">
                  <a:solidFill>
                    <a:srgbClr val="FFFFFF"/>
                  </a:solidFill>
                  <a:uFillTx/>
                  <a:latin typeface="Georgia"/>
                  <a:ea typeface="Georgia"/>
                  <a:cs typeface="Georgia"/>
                  <a:sym typeface="Georgia"/>
                </a:defRPr>
              </a:pPr>
              <a:r>
                <a:rPr dirty="0">
                  <a:uFillTx/>
                  <a:latin typeface="Times New Roman" panose="02020603050405020304" pitchFamily="18" charset="0"/>
                  <a:cs typeface="Times New Roman" panose="02020603050405020304" pitchFamily="18" charset="0"/>
                </a:rPr>
                <a:t>Higher School of Medicine</a:t>
              </a:r>
            </a:p>
          </p:txBody>
        </p:sp>
      </p:grpSp>
      <p:pic>
        <p:nvPicPr>
          <p:cNvPr id="7" name="image1.png" descr="image1.png"/>
          <p:cNvPicPr>
            <a:picLocks noChangeAspect="1"/>
          </p:cNvPicPr>
          <p:nvPr/>
        </p:nvPicPr>
        <p:blipFill>
          <a:blip r:embed="rId2"/>
          <a:stretch>
            <a:fillRect/>
          </a:stretch>
        </p:blipFill>
        <p:spPr>
          <a:xfrm>
            <a:off x="611559" y="942684"/>
            <a:ext cx="1227555" cy="1069889"/>
          </a:xfrm>
          <a:prstGeom prst="rect">
            <a:avLst/>
          </a:prstGeom>
          <a:ln w="12700">
            <a:miter lim="400000"/>
          </a:ln>
        </p:spPr>
      </p:pic>
      <p:sp>
        <p:nvSpPr>
          <p:cNvPr id="11" name="Прямоугольник 10"/>
          <p:cNvSpPr/>
          <p:nvPr/>
        </p:nvSpPr>
        <p:spPr>
          <a:xfrm>
            <a:off x="2699792" y="1988840"/>
            <a:ext cx="6048672" cy="2308324"/>
          </a:xfrm>
          <a:prstGeom prst="rect">
            <a:avLst/>
          </a:prstGeom>
        </p:spPr>
        <p:txBody>
          <a:bodyPr wrap="square">
            <a:spAutoFit/>
          </a:bodyPr>
          <a:lstStyle/>
          <a:p>
            <a:pPr marL="0" lvl="1" algn="ctr">
              <a:spcBef>
                <a:spcPct val="0"/>
              </a:spcBef>
            </a:pPr>
            <a:r>
              <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ea typeface="Verdana" panose="020B0604030504040204" pitchFamily="34" charset="0"/>
                <a:cs typeface="Times New Roman" panose="02020603050405020304" pitchFamily="18" charset="0"/>
              </a:rPr>
              <a:t>THE AUTONOMIC</a:t>
            </a:r>
            <a:br>
              <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ea typeface="Verdana" panose="020B0604030504040204" pitchFamily="34" charset="0"/>
                <a:cs typeface="Times New Roman" panose="02020603050405020304" pitchFamily="18" charset="0"/>
              </a:rPr>
            </a:b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ea typeface="Verdana" panose="020B0604030504040204" pitchFamily="34" charset="0"/>
                <a:cs typeface="Times New Roman" panose="02020603050405020304" pitchFamily="18" charset="0"/>
              </a:rPr>
              <a:t>NERVOUS SYSTEM </a:t>
            </a:r>
          </a:p>
          <a:p>
            <a:pPr marL="0" lvl="1" algn="ctr">
              <a:spcBef>
                <a:spcPct val="0"/>
              </a:spcBef>
            </a:pP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ea typeface="Verdana" panose="020B0604030504040204" pitchFamily="34" charset="0"/>
                <a:cs typeface="Times New Roman" panose="02020603050405020304" pitchFamily="18" charset="0"/>
              </a:rPr>
              <a:t>(</a:t>
            </a:r>
            <a:r>
              <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ea typeface="Verdana" panose="020B0604030504040204" pitchFamily="34" charset="0"/>
                <a:cs typeface="Times New Roman" panose="02020603050405020304" pitchFamily="18" charset="0"/>
              </a:rPr>
              <a:t>ANS)</a:t>
            </a:r>
            <a:endParaRPr lang="ru-RU"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3415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p:tmAbs val="0"/>
                                  </p:iterate>
                                  <p:childTnLst>
                                    <p:set>
                                      <p:cBhvr>
                                        <p:cTn id="6" fill="hold"/>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Даурен\Desktop\AlFarabi\pics\retyukj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226" y="1700807"/>
            <a:ext cx="4109690" cy="5140353"/>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1763688" y="159420"/>
            <a:ext cx="5638748" cy="96375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marL="0" lvl="1" algn="ctr">
              <a:spcBef>
                <a:spcPct val="0"/>
              </a:spcBef>
            </a:pP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Anatomy </a:t>
            </a:r>
            <a:r>
              <a:rPr lang="en-US" sz="3100" cap="all" spc="-80" dirty="0">
                <a:latin typeface="Times New Roman" panose="02020603050405020304" pitchFamily="18" charset="0"/>
                <a:ea typeface="Verdana" panose="020B0604030504040204" pitchFamily="34" charset="0"/>
                <a:cs typeface="Times New Roman" panose="02020603050405020304" pitchFamily="18" charset="0"/>
              </a:rPr>
              <a:t>of the Autonomic Nervous </a:t>
            </a: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System</a:t>
            </a:r>
            <a:endParaRPr lang="en-US" sz="3100" cap="all" spc="-8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0" name="Прямая соединительная линия 9"/>
          <p:cNvCxnSpPr/>
          <p:nvPr/>
        </p:nvCxnSpPr>
        <p:spPr>
          <a:xfrm>
            <a:off x="421811" y="1196752"/>
            <a:ext cx="816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1.png" descr="image1.png"/>
          <p:cNvPicPr>
            <a:picLocks noChangeAspect="1"/>
          </p:cNvPicPr>
          <p:nvPr/>
        </p:nvPicPr>
        <p:blipFill>
          <a:blip r:embed="rId4"/>
          <a:stretch>
            <a:fillRect/>
          </a:stretch>
        </p:blipFill>
        <p:spPr>
          <a:xfrm>
            <a:off x="179512" y="198324"/>
            <a:ext cx="936104" cy="815882"/>
          </a:xfrm>
          <a:prstGeom prst="rect">
            <a:avLst/>
          </a:prstGeom>
          <a:ln w="12700" cap="flat">
            <a:noFill/>
            <a:miter lim="400000"/>
          </a:ln>
          <a:effectLst/>
        </p:spPr>
      </p:pic>
      <p:pic>
        <p:nvPicPr>
          <p:cNvPr id="11" name="Picture 2" descr="C:\Users\Даурен\Desktop\AlFarabi\pics\rety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00808"/>
            <a:ext cx="4243023" cy="51571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Даурен\Desktop\AlFarabi\pics\et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42175"/>
            <a:ext cx="2746683" cy="137334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15616" y="1331167"/>
            <a:ext cx="1676400" cy="338554"/>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Parasympathetic</a:t>
            </a:r>
            <a:endParaRPr lang="en-US" sz="16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214271" y="1331167"/>
            <a:ext cx="1371600" cy="338554"/>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Sympathetic</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21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763688" y="159420"/>
            <a:ext cx="5638748" cy="96375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marL="0" lvl="1" algn="ctr">
              <a:spcBef>
                <a:spcPct val="0"/>
              </a:spcBef>
            </a:pP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Anatomy </a:t>
            </a:r>
            <a:r>
              <a:rPr lang="en-US" sz="3100" cap="all" spc="-80" dirty="0">
                <a:latin typeface="Times New Roman" panose="02020603050405020304" pitchFamily="18" charset="0"/>
                <a:ea typeface="Verdana" panose="020B0604030504040204" pitchFamily="34" charset="0"/>
                <a:cs typeface="Times New Roman" panose="02020603050405020304" pitchFamily="18" charset="0"/>
              </a:rPr>
              <a:t>of the Autonomic Nervous </a:t>
            </a: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System</a:t>
            </a:r>
            <a:endParaRPr lang="en-US" sz="3100" cap="all" spc="-8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0" name="Прямая соединительная линия 9"/>
          <p:cNvCxnSpPr/>
          <p:nvPr/>
        </p:nvCxnSpPr>
        <p:spPr>
          <a:xfrm>
            <a:off x="421811" y="1196752"/>
            <a:ext cx="816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1.png" descr="image1.png"/>
          <p:cNvPicPr>
            <a:picLocks noChangeAspect="1"/>
          </p:cNvPicPr>
          <p:nvPr/>
        </p:nvPicPr>
        <p:blipFill>
          <a:blip r:embed="rId3"/>
          <a:stretch>
            <a:fillRect/>
          </a:stretch>
        </p:blipFill>
        <p:spPr>
          <a:xfrm>
            <a:off x="179512" y="198324"/>
            <a:ext cx="936104" cy="815882"/>
          </a:xfrm>
          <a:prstGeom prst="rect">
            <a:avLst/>
          </a:prstGeom>
          <a:ln w="12700" cap="flat">
            <a:noFill/>
            <a:miter lim="400000"/>
          </a:ln>
          <a:effectLst/>
        </p:spPr>
      </p:pic>
      <p:grpSp>
        <p:nvGrpSpPr>
          <p:cNvPr id="11" name="Group 24"/>
          <p:cNvGrpSpPr/>
          <p:nvPr/>
        </p:nvGrpSpPr>
        <p:grpSpPr>
          <a:xfrm>
            <a:off x="457200" y="1363235"/>
            <a:ext cx="2362200" cy="4905375"/>
            <a:chOff x="457200" y="609600"/>
            <a:chExt cx="2362200" cy="4905375"/>
          </a:xfrm>
        </p:grpSpPr>
        <p:pic>
          <p:nvPicPr>
            <p:cNvPr id="12" name="Picture 2"/>
            <p:cNvPicPr>
              <a:picLocks noChangeAspect="1" noChangeArrowheads="1"/>
            </p:cNvPicPr>
            <p:nvPr/>
          </p:nvPicPr>
          <p:blipFill>
            <a:blip r:embed="rId4" cstate="print"/>
            <a:srcRect/>
            <a:stretch>
              <a:fillRect/>
            </a:stretch>
          </p:blipFill>
          <p:spPr bwMode="auto">
            <a:xfrm>
              <a:off x="457200" y="609600"/>
              <a:ext cx="2362200" cy="4905375"/>
            </a:xfrm>
            <a:prstGeom prst="rect">
              <a:avLst/>
            </a:prstGeom>
            <a:noFill/>
            <a:ln w="9525">
              <a:noFill/>
              <a:miter lim="800000"/>
              <a:headEnd/>
              <a:tailEnd/>
            </a:ln>
          </p:spPr>
        </p:pic>
        <p:sp>
          <p:nvSpPr>
            <p:cNvPr id="13" name="Oval 14"/>
            <p:cNvSpPr/>
            <p:nvPr/>
          </p:nvSpPr>
          <p:spPr>
            <a:xfrm>
              <a:off x="2057400" y="3352800"/>
              <a:ext cx="152400" cy="152400"/>
            </a:xfrm>
            <a:prstGeom prst="ellipse">
              <a:avLst/>
            </a:prstGeom>
            <a:solidFill>
              <a:schemeClr val="accent1"/>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14" name="Picture 4" descr="sal25693_15_06"/>
          <p:cNvPicPr>
            <a:picLocks noChangeAspect="1" noChangeArrowheads="1"/>
          </p:cNvPicPr>
          <p:nvPr/>
        </p:nvPicPr>
        <p:blipFill>
          <a:blip r:embed="rId5" cstate="print">
            <a:lum bright="-4000" contrast="9000"/>
          </a:blip>
          <a:srcRect/>
          <a:stretch>
            <a:fillRect/>
          </a:stretch>
        </p:blipFill>
        <p:spPr bwMode="auto">
          <a:xfrm>
            <a:off x="2743200" y="3801635"/>
            <a:ext cx="2340416" cy="2725738"/>
          </a:xfrm>
          <a:prstGeom prst="rect">
            <a:avLst/>
          </a:prstGeom>
          <a:noFill/>
          <a:ln w="9525">
            <a:noFill/>
            <a:miter lim="800000"/>
            <a:headEnd/>
            <a:tailEnd/>
          </a:ln>
        </p:spPr>
      </p:pic>
      <p:sp>
        <p:nvSpPr>
          <p:cNvPr id="15" name="Freeform 9"/>
          <p:cNvSpPr/>
          <p:nvPr/>
        </p:nvSpPr>
        <p:spPr>
          <a:xfrm>
            <a:off x="1447800" y="2658635"/>
            <a:ext cx="381000" cy="1219200"/>
          </a:xfrm>
          <a:custGeom>
            <a:avLst/>
            <a:gdLst>
              <a:gd name="connsiteX0" fmla="*/ 560614 w 560614"/>
              <a:gd name="connsiteY0" fmla="*/ 1331685 h 1331685"/>
              <a:gd name="connsiteX1" fmla="*/ 397328 w 560614"/>
              <a:gd name="connsiteY1" fmla="*/ 1059542 h 1331685"/>
              <a:gd name="connsiteX2" fmla="*/ 190499 w 560614"/>
              <a:gd name="connsiteY2" fmla="*/ 308428 h 1331685"/>
              <a:gd name="connsiteX3" fmla="*/ 27214 w 560614"/>
              <a:gd name="connsiteY3" fmla="*/ 47171 h 1331685"/>
              <a:gd name="connsiteX4" fmla="*/ 27214 w 560614"/>
              <a:gd name="connsiteY4" fmla="*/ 25399 h 1331685"/>
              <a:gd name="connsiteX5" fmla="*/ 27214 w 560614"/>
              <a:gd name="connsiteY5" fmla="*/ 25399 h 133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14" h="1331685">
                <a:moveTo>
                  <a:pt x="560614" y="1331685"/>
                </a:moveTo>
                <a:cubicBezTo>
                  <a:pt x="509814" y="1280885"/>
                  <a:pt x="459014" y="1230085"/>
                  <a:pt x="397328" y="1059542"/>
                </a:cubicBezTo>
                <a:cubicBezTo>
                  <a:pt x="335642" y="888999"/>
                  <a:pt x="252185" y="477156"/>
                  <a:pt x="190499" y="308428"/>
                </a:cubicBezTo>
                <a:cubicBezTo>
                  <a:pt x="128813" y="139700"/>
                  <a:pt x="54428" y="94342"/>
                  <a:pt x="27214" y="47171"/>
                </a:cubicBezTo>
                <a:cubicBezTo>
                  <a:pt x="0" y="0"/>
                  <a:pt x="27214" y="25399"/>
                  <a:pt x="27214" y="25399"/>
                </a:cubicBezTo>
                <a:lnTo>
                  <a:pt x="27214" y="25399"/>
                </a:lnTo>
              </a:path>
            </a:pathLst>
          </a:custGeom>
          <a:ln w="28575">
            <a:solidFill>
              <a:schemeClr val="accent4">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6" name="Group 23"/>
          <p:cNvGrpSpPr/>
          <p:nvPr/>
        </p:nvGrpSpPr>
        <p:grpSpPr>
          <a:xfrm>
            <a:off x="3469779" y="3649235"/>
            <a:ext cx="838200" cy="369332"/>
            <a:chOff x="3505200" y="2895600"/>
            <a:chExt cx="838200" cy="369332"/>
          </a:xfrm>
        </p:grpSpPr>
        <p:sp>
          <p:nvSpPr>
            <p:cNvPr id="17" name="Rectangle 54"/>
            <p:cNvSpPr>
              <a:spLocks noChangeArrowheads="1"/>
            </p:cNvSpPr>
            <p:nvPr/>
          </p:nvSpPr>
          <p:spPr bwMode="auto">
            <a:xfrm>
              <a:off x="3505200" y="2895600"/>
              <a:ext cx="685800" cy="369332"/>
            </a:xfrm>
            <a:prstGeom prst="rect">
              <a:avLst/>
            </a:prstGeom>
            <a:noFill/>
            <a:ln w="9525">
              <a:noFill/>
              <a:miter lim="800000"/>
              <a:headEnd/>
              <a:tailEnd/>
            </a:ln>
          </p:spPr>
          <p:txBody>
            <a:bodyPr wrap="square" lIns="0" tIns="0" rIns="0" bIns="0">
              <a:spAutoFit/>
            </a:bodyPr>
            <a:lstStyle/>
            <a:p>
              <a:r>
                <a:rPr lang="en-US" sz="1200" b="1" dirty="0">
                  <a:solidFill>
                    <a:srgbClr val="000000"/>
                  </a:solidFill>
                  <a:latin typeface="Times New Roman" panose="02020603050405020304" pitchFamily="18" charset="0"/>
                  <a:cs typeface="Times New Roman" panose="02020603050405020304" pitchFamily="18" charset="0"/>
                </a:rPr>
                <a:t>Adrenal cortex</a:t>
              </a:r>
              <a:endParaRPr lang="en-US" sz="1200" b="1" dirty="0">
                <a:latin typeface="Times New Roman" panose="02020603050405020304" pitchFamily="18" charset="0"/>
                <a:cs typeface="Times New Roman" panose="02020603050405020304" pitchFamily="18" charset="0"/>
              </a:endParaRPr>
            </a:p>
          </p:txBody>
        </p:sp>
        <p:cxnSp>
          <p:nvCxnSpPr>
            <p:cNvPr id="18" name="Straight Connector 10"/>
            <p:cNvCxnSpPr/>
            <p:nvPr/>
          </p:nvCxnSpPr>
          <p:spPr>
            <a:xfrm rot="10800000">
              <a:off x="3962400" y="3200400"/>
              <a:ext cx="3810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9" name="Group 22"/>
          <p:cNvGrpSpPr/>
          <p:nvPr/>
        </p:nvGrpSpPr>
        <p:grpSpPr>
          <a:xfrm>
            <a:off x="4572000" y="3954035"/>
            <a:ext cx="1143000" cy="369332"/>
            <a:chOff x="4572000" y="3200400"/>
            <a:chExt cx="1143000" cy="369332"/>
          </a:xfrm>
        </p:grpSpPr>
        <p:sp>
          <p:nvSpPr>
            <p:cNvPr id="20" name="Rectangle 55"/>
            <p:cNvSpPr>
              <a:spLocks noChangeArrowheads="1"/>
            </p:cNvSpPr>
            <p:nvPr/>
          </p:nvSpPr>
          <p:spPr bwMode="auto">
            <a:xfrm>
              <a:off x="5105400" y="3200400"/>
              <a:ext cx="609600" cy="369332"/>
            </a:xfrm>
            <a:prstGeom prst="rect">
              <a:avLst/>
            </a:prstGeom>
            <a:noFill/>
            <a:ln w="9525">
              <a:noFill/>
              <a:miter lim="800000"/>
              <a:headEnd/>
              <a:tailEnd/>
            </a:ln>
          </p:spPr>
          <p:txBody>
            <a:bodyPr wrap="square" lIns="0" tIns="0" rIns="0" bIns="0">
              <a:spAutoFit/>
            </a:bodyPr>
            <a:lstStyle/>
            <a:p>
              <a:r>
                <a:rPr lang="en-US" sz="1200" b="1" dirty="0">
                  <a:solidFill>
                    <a:srgbClr val="C00000"/>
                  </a:solidFill>
                  <a:latin typeface="Times New Roman" panose="02020603050405020304" pitchFamily="18" charset="0"/>
                  <a:cs typeface="Times New Roman" panose="02020603050405020304" pitchFamily="18" charset="0"/>
                </a:rPr>
                <a:t>Adrenal medulla</a:t>
              </a:r>
            </a:p>
          </p:txBody>
        </p:sp>
        <p:cxnSp>
          <p:nvCxnSpPr>
            <p:cNvPr id="21" name="Straight Connector 12"/>
            <p:cNvCxnSpPr/>
            <p:nvPr/>
          </p:nvCxnSpPr>
          <p:spPr>
            <a:xfrm>
              <a:off x="4572000" y="3276600"/>
              <a:ext cx="4572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grpSp>
      <p:cxnSp>
        <p:nvCxnSpPr>
          <p:cNvPr id="22" name="Straight Arrow Connector 18"/>
          <p:cNvCxnSpPr/>
          <p:nvPr/>
        </p:nvCxnSpPr>
        <p:spPr>
          <a:xfrm>
            <a:off x="1828800" y="3954035"/>
            <a:ext cx="228600" cy="15240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Freeform 19"/>
          <p:cNvSpPr/>
          <p:nvPr/>
        </p:nvSpPr>
        <p:spPr>
          <a:xfrm>
            <a:off x="2253343" y="4144536"/>
            <a:ext cx="2122714" cy="230413"/>
          </a:xfrm>
          <a:custGeom>
            <a:avLst/>
            <a:gdLst>
              <a:gd name="connsiteX0" fmla="*/ 2122714 w 2122714"/>
              <a:gd name="connsiteY0" fmla="*/ 81642 h 230413"/>
              <a:gd name="connsiteX1" fmla="*/ 1589314 w 2122714"/>
              <a:gd name="connsiteY1" fmla="*/ 16328 h 230413"/>
              <a:gd name="connsiteX2" fmla="*/ 979714 w 2122714"/>
              <a:gd name="connsiteY2" fmla="*/ 179613 h 230413"/>
              <a:gd name="connsiteX3" fmla="*/ 348343 w 2122714"/>
              <a:gd name="connsiteY3" fmla="*/ 223156 h 230413"/>
              <a:gd name="connsiteX4" fmla="*/ 0 w 2122714"/>
              <a:gd name="connsiteY4" fmla="*/ 136070 h 230413"/>
              <a:gd name="connsiteX5" fmla="*/ 0 w 2122714"/>
              <a:gd name="connsiteY5" fmla="*/ 136070 h 23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2714" h="230413">
                <a:moveTo>
                  <a:pt x="2122714" y="81642"/>
                </a:moveTo>
                <a:cubicBezTo>
                  <a:pt x="1951264" y="40821"/>
                  <a:pt x="1779814" y="0"/>
                  <a:pt x="1589314" y="16328"/>
                </a:cubicBezTo>
                <a:cubicBezTo>
                  <a:pt x="1398814" y="32656"/>
                  <a:pt x="1186542" y="145142"/>
                  <a:pt x="979714" y="179613"/>
                </a:cubicBezTo>
                <a:cubicBezTo>
                  <a:pt x="772886" y="214084"/>
                  <a:pt x="511629" y="230413"/>
                  <a:pt x="348343" y="223156"/>
                </a:cubicBezTo>
                <a:cubicBezTo>
                  <a:pt x="185057" y="215899"/>
                  <a:pt x="0" y="136070"/>
                  <a:pt x="0" y="136070"/>
                </a:cubicBezTo>
                <a:lnTo>
                  <a:pt x="0" y="136070"/>
                </a:lnTo>
              </a:path>
            </a:pathLst>
          </a:custGeom>
          <a:ln w="28575">
            <a:solidFill>
              <a:schemeClr val="accent4">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4" name="Rectangle 20"/>
          <p:cNvSpPr/>
          <p:nvPr/>
        </p:nvSpPr>
        <p:spPr>
          <a:xfrm>
            <a:off x="5220072" y="5343388"/>
            <a:ext cx="3352800" cy="738664"/>
          </a:xfrm>
          <a:prstGeom prst="rect">
            <a:avLst/>
          </a:prstGeom>
        </p:spPr>
        <p:txBody>
          <a:bodyPr wrap="square">
            <a:spAutoFit/>
          </a:bodyPr>
          <a:lstStyle/>
          <a:p>
            <a:pPr marL="0" lvl="3" algn="just"/>
            <a:r>
              <a:rPr lang="en-US" sz="1400" dirty="0" smtClean="0">
                <a:latin typeface="Times New Roman" panose="02020603050405020304" pitchFamily="18" charset="0"/>
                <a:cs typeface="Times New Roman" panose="02020603050405020304" pitchFamily="18" charset="0"/>
              </a:rPr>
              <a:t>Those hormones also function as neurotransmitters of the </a:t>
            </a:r>
            <a:r>
              <a:rPr lang="en-US" sz="1400" b="1" dirty="0" smtClean="0">
                <a:latin typeface="Times New Roman" panose="02020603050405020304" pitchFamily="18" charset="0"/>
                <a:cs typeface="Times New Roman" panose="02020603050405020304" pitchFamily="18" charset="0"/>
              </a:rPr>
              <a:t>Sympathetic Division.</a:t>
            </a:r>
          </a:p>
        </p:txBody>
      </p:sp>
      <p:sp>
        <p:nvSpPr>
          <p:cNvPr id="25" name="Rectangle 25"/>
          <p:cNvSpPr/>
          <p:nvPr/>
        </p:nvSpPr>
        <p:spPr>
          <a:xfrm>
            <a:off x="3069241" y="1610216"/>
            <a:ext cx="3518983" cy="738664"/>
          </a:xfrm>
          <a:prstGeom prst="rect">
            <a:avLst/>
          </a:prstGeom>
        </p:spPr>
        <p:txBody>
          <a:bodyPr wrap="square">
            <a:spAutoFit/>
          </a:bodyPr>
          <a:lstStyle/>
          <a:p>
            <a:pPr marL="0" lvl="2"/>
            <a:r>
              <a:rPr lang="en-US" sz="1400" dirty="0" smtClean="0">
                <a:latin typeface="Times New Roman" panose="02020603050405020304" pitchFamily="18" charset="0"/>
                <a:cs typeface="Times New Roman" panose="02020603050405020304" pitchFamily="18" charset="0"/>
              </a:rPr>
              <a:t>The adrenal medulla secretes a mixture of hormones into bloodstream called catecholamines:</a:t>
            </a:r>
          </a:p>
        </p:txBody>
      </p:sp>
      <p:sp>
        <p:nvSpPr>
          <p:cNvPr id="26" name="Rectangle 26"/>
          <p:cNvSpPr/>
          <p:nvPr/>
        </p:nvSpPr>
        <p:spPr>
          <a:xfrm>
            <a:off x="5220072" y="4797152"/>
            <a:ext cx="3505200" cy="523220"/>
          </a:xfrm>
          <a:prstGeom prst="rect">
            <a:avLst/>
          </a:prstGeom>
        </p:spPr>
        <p:txBody>
          <a:bodyPr wrap="square">
            <a:spAutoFit/>
          </a:bodyPr>
          <a:lstStyle/>
          <a:p>
            <a:pPr marL="0" lvl="2"/>
            <a:r>
              <a:rPr lang="en-US" sz="1400" dirty="0" smtClean="0">
                <a:latin typeface="Times New Roman" panose="02020603050405020304" pitchFamily="18" charset="0"/>
                <a:cs typeface="Times New Roman" panose="02020603050405020304" pitchFamily="18" charset="0"/>
              </a:rPr>
              <a:t>85% epinephrine (adrenaline)</a:t>
            </a:r>
          </a:p>
          <a:p>
            <a:pPr marL="0" lvl="2"/>
            <a:r>
              <a:rPr lang="en-US" sz="1400" dirty="0" smtClean="0">
                <a:latin typeface="Times New Roman" panose="02020603050405020304" pitchFamily="18" charset="0"/>
                <a:cs typeface="Times New Roman" panose="02020603050405020304" pitchFamily="18" charset="0"/>
              </a:rPr>
              <a:t>15% norepinephrine (noradrenaline).</a:t>
            </a:r>
          </a:p>
        </p:txBody>
      </p:sp>
      <p:grpSp>
        <p:nvGrpSpPr>
          <p:cNvPr id="27" name="Group 31"/>
          <p:cNvGrpSpPr/>
          <p:nvPr/>
        </p:nvGrpSpPr>
        <p:grpSpPr>
          <a:xfrm>
            <a:off x="5105400" y="1591835"/>
            <a:ext cx="3276600" cy="2811439"/>
            <a:chOff x="5105400" y="838200"/>
            <a:chExt cx="3276600" cy="2811439"/>
          </a:xfrm>
        </p:grpSpPr>
        <p:pic>
          <p:nvPicPr>
            <p:cNvPr id="28" name="Picture 27" descr="blood vessel.jpg"/>
            <p:cNvPicPr>
              <a:picLocks noChangeAspect="1"/>
            </p:cNvPicPr>
            <p:nvPr/>
          </p:nvPicPr>
          <p:blipFill>
            <a:blip r:embed="rId6" cstate="print"/>
            <a:srcRect/>
            <a:stretch>
              <a:fillRect/>
            </a:stretch>
          </p:blipFill>
          <p:spPr bwMode="auto">
            <a:xfrm>
              <a:off x="5105400" y="2209800"/>
              <a:ext cx="1371600" cy="738187"/>
            </a:xfrm>
            <a:prstGeom prst="rect">
              <a:avLst/>
            </a:prstGeom>
            <a:noFill/>
            <a:ln w="9525">
              <a:noFill/>
              <a:miter lim="800000"/>
              <a:headEnd/>
              <a:tailEnd/>
            </a:ln>
          </p:spPr>
        </p:pic>
        <p:grpSp>
          <p:nvGrpSpPr>
            <p:cNvPr id="29" name="Group 30"/>
            <p:cNvGrpSpPr/>
            <p:nvPr/>
          </p:nvGrpSpPr>
          <p:grpSpPr>
            <a:xfrm>
              <a:off x="6705600" y="838200"/>
              <a:ext cx="1676400" cy="2811439"/>
              <a:chOff x="6705600" y="838200"/>
              <a:chExt cx="1676400" cy="2811439"/>
            </a:xfrm>
          </p:grpSpPr>
          <p:pic>
            <p:nvPicPr>
              <p:cNvPr id="30" name="Picture 2"/>
              <p:cNvPicPr>
                <a:picLocks noChangeAspect="1" noChangeArrowheads="1"/>
              </p:cNvPicPr>
              <p:nvPr/>
            </p:nvPicPr>
            <p:blipFill>
              <a:blip r:embed="rId7" cstate="print"/>
              <a:srcRect/>
              <a:stretch>
                <a:fillRect/>
              </a:stretch>
            </p:blipFill>
            <p:spPr bwMode="auto">
              <a:xfrm>
                <a:off x="6705600" y="1066800"/>
                <a:ext cx="1600200" cy="2582839"/>
              </a:xfrm>
              <a:prstGeom prst="rect">
                <a:avLst/>
              </a:prstGeom>
              <a:noFill/>
              <a:ln w="9525">
                <a:noFill/>
                <a:miter lim="800000"/>
                <a:headEnd/>
                <a:tailEnd/>
              </a:ln>
            </p:spPr>
          </p:pic>
          <p:sp>
            <p:nvSpPr>
              <p:cNvPr id="31" name="TextBox 30"/>
              <p:cNvSpPr txBox="1"/>
              <p:nvPr/>
            </p:nvSpPr>
            <p:spPr>
              <a:xfrm>
                <a:off x="6705600" y="838200"/>
                <a:ext cx="1676400" cy="338554"/>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Effector organs</a:t>
                </a:r>
                <a:endParaRPr lang="en-US" sz="1600" b="1" dirty="0">
                  <a:latin typeface="Times New Roman" panose="02020603050405020304" pitchFamily="18" charset="0"/>
                  <a:cs typeface="Times New Roman" panose="02020603050405020304" pitchFamily="18" charset="0"/>
                </a:endParaRPr>
              </a:p>
            </p:txBody>
          </p:sp>
        </p:grpSp>
      </p:grpSp>
      <p:sp>
        <p:nvSpPr>
          <p:cNvPr id="32" name="Oval 32"/>
          <p:cNvSpPr/>
          <p:nvPr/>
        </p:nvSpPr>
        <p:spPr>
          <a:xfrm>
            <a:off x="5029200" y="3573035"/>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3" name="Oval 33"/>
          <p:cNvSpPr/>
          <p:nvPr/>
        </p:nvSpPr>
        <p:spPr>
          <a:xfrm>
            <a:off x="6386008" y="2925335"/>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4" name="Oval 34"/>
          <p:cNvSpPr/>
          <p:nvPr/>
        </p:nvSpPr>
        <p:spPr>
          <a:xfrm>
            <a:off x="5627594" y="3382535"/>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 name="Oval 35"/>
          <p:cNvSpPr/>
          <p:nvPr/>
        </p:nvSpPr>
        <p:spPr>
          <a:xfrm>
            <a:off x="6096000" y="3344435"/>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6" name="Oval 36"/>
          <p:cNvSpPr/>
          <p:nvPr/>
        </p:nvSpPr>
        <p:spPr>
          <a:xfrm>
            <a:off x="6781800" y="3035654"/>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7" name="Oval 37"/>
          <p:cNvSpPr/>
          <p:nvPr/>
        </p:nvSpPr>
        <p:spPr>
          <a:xfrm>
            <a:off x="4800600" y="3801635"/>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8" name="Oval 38"/>
          <p:cNvSpPr/>
          <p:nvPr/>
        </p:nvSpPr>
        <p:spPr>
          <a:xfrm>
            <a:off x="5105400" y="3649235"/>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9" name="Oval 39"/>
          <p:cNvSpPr/>
          <p:nvPr/>
        </p:nvSpPr>
        <p:spPr>
          <a:xfrm>
            <a:off x="6286500" y="3172761"/>
            <a:ext cx="76200" cy="762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0" name="Oval 40"/>
          <p:cNvSpPr/>
          <p:nvPr/>
        </p:nvSpPr>
        <p:spPr>
          <a:xfrm>
            <a:off x="5943600" y="3423773"/>
            <a:ext cx="76200" cy="762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1" name="Oval 41"/>
          <p:cNvSpPr/>
          <p:nvPr/>
        </p:nvSpPr>
        <p:spPr>
          <a:xfrm>
            <a:off x="6700669" y="3458735"/>
            <a:ext cx="76200" cy="762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2" name="Oval 42"/>
          <p:cNvSpPr/>
          <p:nvPr/>
        </p:nvSpPr>
        <p:spPr>
          <a:xfrm>
            <a:off x="6629400" y="2849135"/>
            <a:ext cx="76200" cy="762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3" name="Oval 43"/>
          <p:cNvSpPr/>
          <p:nvPr/>
        </p:nvSpPr>
        <p:spPr>
          <a:xfrm>
            <a:off x="5334000" y="3420635"/>
            <a:ext cx="76200" cy="762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4" name="Oval 44"/>
          <p:cNvSpPr/>
          <p:nvPr/>
        </p:nvSpPr>
        <p:spPr>
          <a:xfrm>
            <a:off x="4951655" y="3717758"/>
            <a:ext cx="76200" cy="76200"/>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065024" y="1240884"/>
            <a:ext cx="1960152" cy="338554"/>
          </a:xfrm>
          <a:prstGeom prst="rect">
            <a:avLst/>
          </a:prstGeom>
        </p:spPr>
        <p:txBody>
          <a:bodyPr wrap="none">
            <a:spAutoFit/>
          </a:bodyPr>
          <a:lstStyle/>
          <a:p>
            <a:r>
              <a:rPr lang="en-US" sz="1600" b="1" dirty="0">
                <a:latin typeface="Times New Roman" panose="02020603050405020304" pitchFamily="18" charset="0"/>
                <a:cs typeface="Times New Roman" panose="02020603050405020304" pitchFamily="18" charset="0"/>
              </a:rPr>
              <a:t>The Adrenal Glands</a:t>
            </a:r>
          </a:p>
        </p:txBody>
      </p:sp>
      <p:pic>
        <p:nvPicPr>
          <p:cNvPr id="45" name="Picture 2" descr="C:\Users\Даурен\Desktop\AlFarabi\pics\et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20272" y="-42175"/>
            <a:ext cx="2746683" cy="137334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36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763688" y="159420"/>
            <a:ext cx="5638748" cy="96375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marL="0" lvl="1" algn="ctr">
              <a:spcBef>
                <a:spcPct val="0"/>
              </a:spcBef>
            </a:pP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Comparison </a:t>
            </a:r>
            <a:r>
              <a:rPr lang="en-US" sz="3100" cap="all" spc="-80" dirty="0">
                <a:latin typeface="Times New Roman" panose="02020603050405020304" pitchFamily="18" charset="0"/>
                <a:ea typeface="Verdana" panose="020B0604030504040204" pitchFamily="34" charset="0"/>
                <a:cs typeface="Times New Roman" panose="02020603050405020304" pitchFamily="18" charset="0"/>
              </a:rPr>
              <a:t>of Somatic and Autonomic Nervous </a:t>
            </a: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System</a:t>
            </a:r>
            <a:endParaRPr lang="en-US" sz="3100" cap="all" spc="-8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0" name="Прямая соединительная линия 9"/>
          <p:cNvCxnSpPr/>
          <p:nvPr/>
        </p:nvCxnSpPr>
        <p:spPr>
          <a:xfrm>
            <a:off x="421811" y="1196752"/>
            <a:ext cx="816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1.png" descr="image1.png"/>
          <p:cNvPicPr>
            <a:picLocks noChangeAspect="1"/>
          </p:cNvPicPr>
          <p:nvPr/>
        </p:nvPicPr>
        <p:blipFill>
          <a:blip r:embed="rId3"/>
          <a:stretch>
            <a:fillRect/>
          </a:stretch>
        </p:blipFill>
        <p:spPr>
          <a:xfrm>
            <a:off x="179512" y="198324"/>
            <a:ext cx="936104" cy="815882"/>
          </a:xfrm>
          <a:prstGeom prst="rect">
            <a:avLst/>
          </a:prstGeom>
          <a:ln w="12700" cap="flat">
            <a:noFill/>
            <a:miter lim="400000"/>
          </a:ln>
          <a:effectLst/>
        </p:spPr>
      </p:pic>
      <p:grpSp>
        <p:nvGrpSpPr>
          <p:cNvPr id="11" name="Group 99"/>
          <p:cNvGrpSpPr/>
          <p:nvPr/>
        </p:nvGrpSpPr>
        <p:grpSpPr>
          <a:xfrm>
            <a:off x="38100" y="1485900"/>
            <a:ext cx="8912225" cy="4508500"/>
            <a:chOff x="0" y="990600"/>
            <a:chExt cx="8912225" cy="4508500"/>
          </a:xfrm>
        </p:grpSpPr>
        <p:grpSp>
          <p:nvGrpSpPr>
            <p:cNvPr id="12" name="Group 101"/>
            <p:cNvGrpSpPr/>
            <p:nvPr/>
          </p:nvGrpSpPr>
          <p:grpSpPr>
            <a:xfrm>
              <a:off x="0" y="990600"/>
              <a:ext cx="8912225" cy="4508500"/>
              <a:chOff x="0" y="990600"/>
              <a:chExt cx="8912225" cy="4508500"/>
            </a:xfrm>
          </p:grpSpPr>
          <p:pic>
            <p:nvPicPr>
              <p:cNvPr id="14" name="Picture 2"/>
              <p:cNvPicPr>
                <a:picLocks noChangeAspect="1" noChangeArrowheads="1"/>
              </p:cNvPicPr>
              <p:nvPr/>
            </p:nvPicPr>
            <p:blipFill>
              <a:blip r:embed="rId4" cstate="print">
                <a:lum bright="-16000" contrast="30000"/>
              </a:blip>
              <a:srcRect/>
              <a:stretch>
                <a:fillRect/>
              </a:stretch>
            </p:blipFill>
            <p:spPr bwMode="auto">
              <a:xfrm>
                <a:off x="0" y="990600"/>
                <a:ext cx="8912225" cy="4508500"/>
              </a:xfrm>
              <a:prstGeom prst="rect">
                <a:avLst/>
              </a:prstGeom>
              <a:noFill/>
              <a:ln w="9525">
                <a:noFill/>
                <a:miter lim="800000"/>
                <a:headEnd/>
                <a:tailEnd/>
              </a:ln>
            </p:spPr>
          </p:pic>
          <p:pic>
            <p:nvPicPr>
              <p:cNvPr id="15" name="Picture 2"/>
              <p:cNvPicPr>
                <a:picLocks noChangeAspect="1" noChangeArrowheads="1"/>
              </p:cNvPicPr>
              <p:nvPr/>
            </p:nvPicPr>
            <p:blipFill>
              <a:blip r:embed="rId5" cstate="print"/>
              <a:srcRect/>
              <a:stretch>
                <a:fillRect/>
              </a:stretch>
            </p:blipFill>
            <p:spPr bwMode="auto">
              <a:xfrm>
                <a:off x="1295400" y="3276600"/>
                <a:ext cx="990600" cy="523875"/>
              </a:xfrm>
              <a:prstGeom prst="rect">
                <a:avLst/>
              </a:prstGeom>
              <a:noFill/>
              <a:ln w="9525">
                <a:noFill/>
                <a:miter lim="800000"/>
                <a:headEnd/>
                <a:tailEnd/>
              </a:ln>
            </p:spPr>
          </p:pic>
        </p:grpSp>
        <p:pic>
          <p:nvPicPr>
            <p:cNvPr id="13" name="Picture 3"/>
            <p:cNvPicPr>
              <a:picLocks noChangeAspect="1" noChangeArrowheads="1"/>
            </p:cNvPicPr>
            <p:nvPr/>
          </p:nvPicPr>
          <p:blipFill>
            <a:blip r:embed="rId6" cstate="print"/>
            <a:srcRect/>
            <a:stretch>
              <a:fillRect/>
            </a:stretch>
          </p:blipFill>
          <p:spPr bwMode="auto">
            <a:xfrm>
              <a:off x="1219200" y="2590800"/>
              <a:ext cx="1104900" cy="409575"/>
            </a:xfrm>
            <a:prstGeom prst="rect">
              <a:avLst/>
            </a:prstGeom>
            <a:noFill/>
            <a:ln w="9525">
              <a:noFill/>
              <a:miter lim="800000"/>
              <a:headEnd/>
              <a:tailEnd/>
            </a:ln>
          </p:spPr>
        </p:pic>
      </p:grpSp>
      <p:sp>
        <p:nvSpPr>
          <p:cNvPr id="16" name="TextBox 15"/>
          <p:cNvSpPr txBox="1"/>
          <p:nvPr/>
        </p:nvSpPr>
        <p:spPr>
          <a:xfrm>
            <a:off x="38100" y="1285935"/>
            <a:ext cx="838200" cy="400110"/>
          </a:xfrm>
          <a:prstGeom prst="rect">
            <a:avLst/>
          </a:prstGeom>
          <a:noFill/>
        </p:spPr>
        <p:txBody>
          <a:bodyPr wrap="square" rtlCol="0">
            <a:spAutoFit/>
          </a:bodyPr>
          <a:lstStyle/>
          <a:p>
            <a:pPr algn="ctr"/>
            <a:r>
              <a:rPr lang="en-US" sz="1000" b="1" dirty="0" smtClean="0">
                <a:latin typeface="Times New Roman" panose="02020603050405020304" pitchFamily="18" charset="0"/>
                <a:cs typeface="Times New Roman" panose="02020603050405020304" pitchFamily="18" charset="0"/>
              </a:rPr>
              <a:t>Precentral gyrus</a:t>
            </a:r>
            <a:endParaRPr lang="en-US" sz="1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90500" y="3924301"/>
            <a:ext cx="1066800" cy="246221"/>
          </a:xfrm>
          <a:prstGeom prst="rect">
            <a:avLst/>
          </a:prstGeom>
          <a:noFill/>
        </p:spPr>
        <p:txBody>
          <a:bodyPr wrap="square" rtlCol="0">
            <a:spAutoFit/>
          </a:bodyPr>
          <a:lstStyle/>
          <a:p>
            <a:pPr algn="ctr"/>
            <a:r>
              <a:rPr lang="en-US" sz="1000" b="1" dirty="0" smtClean="0">
                <a:latin typeface="Times New Roman" panose="02020603050405020304" pitchFamily="18" charset="0"/>
                <a:cs typeface="Times New Roman" panose="02020603050405020304" pitchFamily="18" charset="0"/>
              </a:rPr>
              <a:t>Hypothalamus</a:t>
            </a:r>
            <a:endParaRPr lang="en-US" sz="1000" b="1" dirty="0">
              <a:latin typeface="Times New Roman" panose="02020603050405020304" pitchFamily="18" charset="0"/>
              <a:cs typeface="Times New Roman" panose="02020603050405020304" pitchFamily="18" charset="0"/>
            </a:endParaRPr>
          </a:p>
        </p:txBody>
      </p:sp>
      <p:pic>
        <p:nvPicPr>
          <p:cNvPr id="18" name="Picture 2" descr="neuron-4.jpg"/>
          <p:cNvPicPr>
            <a:picLocks noChangeAspect="1"/>
          </p:cNvPicPr>
          <p:nvPr/>
        </p:nvPicPr>
        <p:blipFill>
          <a:blip r:embed="rId7" cstate="print">
            <a:lum bright="-16000" contrast="30000"/>
          </a:blip>
          <a:srcRect/>
          <a:stretch>
            <a:fillRect/>
          </a:stretch>
        </p:blipFill>
        <p:spPr bwMode="auto">
          <a:xfrm>
            <a:off x="2443163" y="2147888"/>
            <a:ext cx="4572000" cy="838200"/>
          </a:xfrm>
          <a:prstGeom prst="rect">
            <a:avLst/>
          </a:prstGeom>
          <a:noFill/>
          <a:ln w="9525">
            <a:noFill/>
            <a:miter lim="800000"/>
            <a:headEnd/>
            <a:tailEnd/>
          </a:ln>
        </p:spPr>
      </p:pic>
      <p:grpSp>
        <p:nvGrpSpPr>
          <p:cNvPr id="19" name="Group 10"/>
          <p:cNvGrpSpPr>
            <a:grpSpLocks/>
          </p:cNvGrpSpPr>
          <p:nvPr/>
        </p:nvGrpSpPr>
        <p:grpSpPr bwMode="auto">
          <a:xfrm>
            <a:off x="6938963" y="2452688"/>
            <a:ext cx="304800" cy="381000"/>
            <a:chOff x="7086600" y="1828800"/>
            <a:chExt cx="304800" cy="381000"/>
          </a:xfrm>
        </p:grpSpPr>
        <p:sp>
          <p:nvSpPr>
            <p:cNvPr id="20" name="Oval 4"/>
            <p:cNvSpPr/>
            <p:nvPr/>
          </p:nvSpPr>
          <p:spPr>
            <a:xfrm>
              <a:off x="7239000" y="20574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1" name="Oval 5"/>
            <p:cNvSpPr/>
            <p:nvPr/>
          </p:nvSpPr>
          <p:spPr>
            <a:xfrm>
              <a:off x="7162800" y="1981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2" name="Oval 6"/>
            <p:cNvSpPr/>
            <p:nvPr/>
          </p:nvSpPr>
          <p:spPr>
            <a:xfrm>
              <a:off x="7086600" y="18288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3" name="Oval 7"/>
            <p:cNvSpPr/>
            <p:nvPr/>
          </p:nvSpPr>
          <p:spPr>
            <a:xfrm>
              <a:off x="7239000" y="18288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4" name="Oval 8"/>
            <p:cNvSpPr/>
            <p:nvPr/>
          </p:nvSpPr>
          <p:spPr>
            <a:xfrm>
              <a:off x="7315200" y="19050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5" name="Oval 9"/>
            <p:cNvSpPr/>
            <p:nvPr/>
          </p:nvSpPr>
          <p:spPr>
            <a:xfrm>
              <a:off x="7086600" y="2133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pSp>
      <p:sp>
        <p:nvSpPr>
          <p:cNvPr id="26" name="TextBox 25"/>
          <p:cNvSpPr txBox="1">
            <a:spLocks noChangeArrowheads="1"/>
          </p:cNvSpPr>
          <p:nvPr/>
        </p:nvSpPr>
        <p:spPr bwMode="auto">
          <a:xfrm>
            <a:off x="6176963" y="2147888"/>
            <a:ext cx="1524000" cy="277812"/>
          </a:xfrm>
          <a:prstGeom prst="rect">
            <a:avLst/>
          </a:prstGeom>
          <a:noFill/>
          <a:ln w="9525">
            <a:noFill/>
            <a:miter lim="800000"/>
            <a:headEnd/>
            <a:tailEnd/>
          </a:ln>
        </p:spPr>
        <p:txBody>
          <a:bodyPr>
            <a:spAutoFit/>
          </a:bodyPr>
          <a:lstStyle/>
          <a:p>
            <a:r>
              <a:rPr lang="en-US" sz="1200" b="1">
                <a:latin typeface="Times New Roman" panose="02020603050405020304" pitchFamily="18" charset="0"/>
                <a:cs typeface="Times New Roman" panose="02020603050405020304" pitchFamily="18" charset="0"/>
              </a:rPr>
              <a:t>Acetylcholine</a:t>
            </a:r>
          </a:p>
        </p:txBody>
      </p:sp>
      <p:pic>
        <p:nvPicPr>
          <p:cNvPr id="27" name="Picture 3"/>
          <p:cNvPicPr>
            <a:picLocks noChangeAspect="1" noChangeArrowheads="1"/>
          </p:cNvPicPr>
          <p:nvPr/>
        </p:nvPicPr>
        <p:blipFill>
          <a:blip r:embed="rId8" cstate="print">
            <a:lum bright="-16000" contrast="30000"/>
          </a:blip>
          <a:srcRect/>
          <a:stretch>
            <a:fillRect/>
          </a:stretch>
        </p:blipFill>
        <p:spPr bwMode="auto">
          <a:xfrm>
            <a:off x="2443163" y="3138488"/>
            <a:ext cx="1600200" cy="819150"/>
          </a:xfrm>
          <a:prstGeom prst="rect">
            <a:avLst/>
          </a:prstGeom>
          <a:noFill/>
          <a:ln w="9525">
            <a:noFill/>
            <a:miter lim="800000"/>
            <a:headEnd/>
            <a:tailEnd/>
          </a:ln>
        </p:spPr>
      </p:pic>
      <p:sp>
        <p:nvSpPr>
          <p:cNvPr id="28" name="TextBox 27"/>
          <p:cNvSpPr txBox="1">
            <a:spLocks noChangeArrowheads="1"/>
          </p:cNvSpPr>
          <p:nvPr/>
        </p:nvSpPr>
        <p:spPr bwMode="auto">
          <a:xfrm>
            <a:off x="3738563" y="3748088"/>
            <a:ext cx="1143000" cy="277812"/>
          </a:xfrm>
          <a:prstGeom prst="rect">
            <a:avLst/>
          </a:prstGeom>
          <a:noFill/>
          <a:ln w="9525">
            <a:noFill/>
            <a:miter lim="800000"/>
            <a:headEnd/>
            <a:tailEnd/>
          </a:ln>
        </p:spPr>
        <p:txBody>
          <a:bodyPr>
            <a:spAutoFit/>
          </a:bodyPr>
          <a:lstStyle/>
          <a:p>
            <a:r>
              <a:rPr lang="en-US" sz="1200" b="1" dirty="0">
                <a:latin typeface="Times New Roman" panose="02020603050405020304" pitchFamily="18" charset="0"/>
                <a:cs typeface="Times New Roman" panose="02020603050405020304" pitchFamily="18" charset="0"/>
              </a:rPr>
              <a:t>Ganglion</a:t>
            </a:r>
          </a:p>
        </p:txBody>
      </p:sp>
      <p:pic>
        <p:nvPicPr>
          <p:cNvPr id="29" name="Picture 4"/>
          <p:cNvPicPr>
            <a:picLocks noChangeAspect="1" noChangeArrowheads="1"/>
          </p:cNvPicPr>
          <p:nvPr/>
        </p:nvPicPr>
        <p:blipFill>
          <a:blip r:embed="rId9" cstate="print">
            <a:lum bright="-16000" contrast="30000"/>
          </a:blip>
          <a:srcRect/>
          <a:stretch>
            <a:fillRect/>
          </a:stretch>
        </p:blipFill>
        <p:spPr bwMode="auto">
          <a:xfrm>
            <a:off x="4119563" y="3214688"/>
            <a:ext cx="2971800" cy="566737"/>
          </a:xfrm>
          <a:prstGeom prst="rect">
            <a:avLst/>
          </a:prstGeom>
          <a:noFill/>
          <a:ln w="9525">
            <a:noFill/>
            <a:miter lim="800000"/>
            <a:headEnd/>
            <a:tailEnd/>
          </a:ln>
        </p:spPr>
      </p:pic>
      <p:sp>
        <p:nvSpPr>
          <p:cNvPr id="30" name="TextBox 29"/>
          <p:cNvSpPr txBox="1">
            <a:spLocks noChangeArrowheads="1"/>
          </p:cNvSpPr>
          <p:nvPr/>
        </p:nvSpPr>
        <p:spPr bwMode="auto">
          <a:xfrm>
            <a:off x="3052763" y="3062288"/>
            <a:ext cx="1524000" cy="277812"/>
          </a:xfrm>
          <a:prstGeom prst="rect">
            <a:avLst/>
          </a:prstGeom>
          <a:noFill/>
          <a:ln w="9525">
            <a:noFill/>
            <a:miter lim="800000"/>
            <a:headEnd/>
            <a:tailEnd/>
          </a:ln>
        </p:spPr>
        <p:txBody>
          <a:bodyPr>
            <a:spAutoFit/>
          </a:bodyPr>
          <a:lstStyle/>
          <a:p>
            <a:r>
              <a:rPr lang="en-US" sz="1200" b="1">
                <a:latin typeface="Times New Roman" panose="02020603050405020304" pitchFamily="18" charset="0"/>
                <a:cs typeface="Times New Roman" panose="02020603050405020304" pitchFamily="18" charset="0"/>
              </a:rPr>
              <a:t>Acetylcholine</a:t>
            </a:r>
          </a:p>
        </p:txBody>
      </p:sp>
      <p:grpSp>
        <p:nvGrpSpPr>
          <p:cNvPr id="31" name="Group 34"/>
          <p:cNvGrpSpPr>
            <a:grpSpLocks/>
          </p:cNvGrpSpPr>
          <p:nvPr/>
        </p:nvGrpSpPr>
        <p:grpSpPr bwMode="auto">
          <a:xfrm>
            <a:off x="6938963" y="3290888"/>
            <a:ext cx="228600" cy="533400"/>
            <a:chOff x="7086600" y="2667000"/>
            <a:chExt cx="228600" cy="533400"/>
          </a:xfrm>
        </p:grpSpPr>
        <p:sp>
          <p:nvSpPr>
            <p:cNvPr id="32" name="Oval 28"/>
            <p:cNvSpPr/>
            <p:nvPr/>
          </p:nvSpPr>
          <p:spPr>
            <a:xfrm>
              <a:off x="7239000" y="2971800"/>
              <a:ext cx="76200" cy="7620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33" name="Oval 29"/>
            <p:cNvSpPr/>
            <p:nvPr/>
          </p:nvSpPr>
          <p:spPr>
            <a:xfrm>
              <a:off x="7086600" y="2667000"/>
              <a:ext cx="76200" cy="7620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34" name="Oval 30"/>
            <p:cNvSpPr/>
            <p:nvPr/>
          </p:nvSpPr>
          <p:spPr>
            <a:xfrm>
              <a:off x="7239000" y="2667000"/>
              <a:ext cx="76200" cy="7620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35" name="Oval 31"/>
            <p:cNvSpPr/>
            <p:nvPr/>
          </p:nvSpPr>
          <p:spPr>
            <a:xfrm>
              <a:off x="7162800" y="3048000"/>
              <a:ext cx="76200" cy="7620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36" name="Oval 32"/>
            <p:cNvSpPr/>
            <p:nvPr/>
          </p:nvSpPr>
          <p:spPr>
            <a:xfrm>
              <a:off x="7239000" y="2819400"/>
              <a:ext cx="76200" cy="7620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37" name="Oval 33"/>
            <p:cNvSpPr/>
            <p:nvPr/>
          </p:nvSpPr>
          <p:spPr>
            <a:xfrm>
              <a:off x="7239000" y="3124200"/>
              <a:ext cx="76200" cy="7620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pSp>
      <p:sp>
        <p:nvSpPr>
          <p:cNvPr id="38" name="Oval 13"/>
          <p:cNvSpPr/>
          <p:nvPr/>
        </p:nvSpPr>
        <p:spPr>
          <a:xfrm>
            <a:off x="3738563" y="3290888"/>
            <a:ext cx="914400" cy="457200"/>
          </a:xfrm>
          <a:prstGeom prst="ellipse">
            <a:avLst/>
          </a:prstGeom>
          <a:solidFill>
            <a:srgbClr val="FFFFCD">
              <a:alpha val="3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39" name="TextBox 38"/>
          <p:cNvSpPr txBox="1">
            <a:spLocks noChangeArrowheads="1"/>
          </p:cNvSpPr>
          <p:nvPr/>
        </p:nvSpPr>
        <p:spPr bwMode="auto">
          <a:xfrm>
            <a:off x="5643563" y="3214688"/>
            <a:ext cx="1524000" cy="277812"/>
          </a:xfrm>
          <a:prstGeom prst="rect">
            <a:avLst/>
          </a:prstGeom>
          <a:noFill/>
          <a:ln w="9525">
            <a:noFill/>
            <a:miter lim="800000"/>
            <a:headEnd/>
            <a:tailEnd/>
          </a:ln>
        </p:spPr>
        <p:txBody>
          <a:bodyPr>
            <a:spAutoFit/>
          </a:bodyPr>
          <a:lstStyle/>
          <a:p>
            <a:r>
              <a:rPr lang="en-US" sz="1200" b="1">
                <a:latin typeface="Times New Roman" panose="02020603050405020304" pitchFamily="18" charset="0"/>
                <a:cs typeface="Times New Roman" panose="02020603050405020304" pitchFamily="18" charset="0"/>
              </a:rPr>
              <a:t>Norepinephrine</a:t>
            </a:r>
          </a:p>
        </p:txBody>
      </p:sp>
      <p:pic>
        <p:nvPicPr>
          <p:cNvPr id="40" name="Picture 5"/>
          <p:cNvPicPr>
            <a:picLocks noChangeAspect="1" noChangeArrowheads="1"/>
          </p:cNvPicPr>
          <p:nvPr/>
        </p:nvPicPr>
        <p:blipFill>
          <a:blip r:embed="rId10" cstate="print">
            <a:lum bright="-16000" contrast="30000"/>
          </a:blip>
          <a:srcRect/>
          <a:stretch>
            <a:fillRect/>
          </a:stretch>
        </p:blipFill>
        <p:spPr bwMode="auto">
          <a:xfrm>
            <a:off x="2443163" y="5043488"/>
            <a:ext cx="2971800" cy="822325"/>
          </a:xfrm>
          <a:prstGeom prst="rect">
            <a:avLst/>
          </a:prstGeom>
          <a:noFill/>
          <a:ln w="9525">
            <a:noFill/>
            <a:miter lim="800000"/>
            <a:headEnd/>
            <a:tailEnd/>
          </a:ln>
        </p:spPr>
      </p:pic>
      <p:pic>
        <p:nvPicPr>
          <p:cNvPr id="41" name="Picture 6"/>
          <p:cNvPicPr>
            <a:picLocks noChangeAspect="1" noChangeArrowheads="1"/>
          </p:cNvPicPr>
          <p:nvPr/>
        </p:nvPicPr>
        <p:blipFill>
          <a:blip r:embed="rId11" cstate="print">
            <a:lum bright="-16000" contrast="30000"/>
          </a:blip>
          <a:srcRect/>
          <a:stretch>
            <a:fillRect/>
          </a:stretch>
        </p:blipFill>
        <p:spPr bwMode="auto">
          <a:xfrm>
            <a:off x="5414963" y="5043488"/>
            <a:ext cx="1524000" cy="671512"/>
          </a:xfrm>
          <a:prstGeom prst="rect">
            <a:avLst/>
          </a:prstGeom>
          <a:noFill/>
          <a:ln w="9525">
            <a:noFill/>
            <a:miter lim="800000"/>
            <a:headEnd/>
            <a:tailEnd/>
          </a:ln>
        </p:spPr>
      </p:pic>
      <p:sp>
        <p:nvSpPr>
          <p:cNvPr id="42" name="Oval 38"/>
          <p:cNvSpPr/>
          <p:nvPr/>
        </p:nvSpPr>
        <p:spPr>
          <a:xfrm>
            <a:off x="5110163" y="5195888"/>
            <a:ext cx="914400" cy="457200"/>
          </a:xfrm>
          <a:prstGeom prst="ellipse">
            <a:avLst/>
          </a:prstGeom>
          <a:solidFill>
            <a:srgbClr val="FFFFCD">
              <a:alpha val="36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pSp>
        <p:nvGrpSpPr>
          <p:cNvPr id="43" name="Group 47"/>
          <p:cNvGrpSpPr>
            <a:grpSpLocks/>
          </p:cNvGrpSpPr>
          <p:nvPr/>
        </p:nvGrpSpPr>
        <p:grpSpPr bwMode="auto">
          <a:xfrm>
            <a:off x="5262563" y="5272088"/>
            <a:ext cx="304800" cy="381000"/>
            <a:chOff x="5410200" y="4648200"/>
            <a:chExt cx="304800" cy="381000"/>
          </a:xfrm>
        </p:grpSpPr>
        <p:sp>
          <p:nvSpPr>
            <p:cNvPr id="44" name="Oval 41"/>
            <p:cNvSpPr/>
            <p:nvPr/>
          </p:nvSpPr>
          <p:spPr>
            <a:xfrm>
              <a:off x="5638800" y="4800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45" name="Oval 42"/>
            <p:cNvSpPr/>
            <p:nvPr/>
          </p:nvSpPr>
          <p:spPr>
            <a:xfrm>
              <a:off x="5486400" y="4800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46" name="Oval 43"/>
            <p:cNvSpPr/>
            <p:nvPr/>
          </p:nvSpPr>
          <p:spPr>
            <a:xfrm>
              <a:off x="5410200" y="4648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47" name="Oval 44"/>
            <p:cNvSpPr/>
            <p:nvPr/>
          </p:nvSpPr>
          <p:spPr>
            <a:xfrm>
              <a:off x="5562600" y="49530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48" name="Oval 45"/>
            <p:cNvSpPr/>
            <p:nvPr/>
          </p:nvSpPr>
          <p:spPr>
            <a:xfrm>
              <a:off x="5562600" y="4648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49" name="Oval 46"/>
            <p:cNvSpPr/>
            <p:nvPr/>
          </p:nvSpPr>
          <p:spPr>
            <a:xfrm>
              <a:off x="5410200" y="49530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pSp>
      <p:sp>
        <p:nvSpPr>
          <p:cNvPr id="50" name="TextBox 49"/>
          <p:cNvSpPr txBox="1">
            <a:spLocks noChangeArrowheads="1"/>
          </p:cNvSpPr>
          <p:nvPr/>
        </p:nvSpPr>
        <p:spPr bwMode="auto">
          <a:xfrm>
            <a:off x="4271963" y="4967288"/>
            <a:ext cx="1524000" cy="277812"/>
          </a:xfrm>
          <a:prstGeom prst="rect">
            <a:avLst/>
          </a:prstGeom>
          <a:noFill/>
          <a:ln w="9525">
            <a:noFill/>
            <a:miter lim="800000"/>
            <a:headEnd/>
            <a:tailEnd/>
          </a:ln>
        </p:spPr>
        <p:txBody>
          <a:bodyPr>
            <a:spAutoFit/>
          </a:bodyPr>
          <a:lstStyle/>
          <a:p>
            <a:r>
              <a:rPr lang="en-US" sz="1200" b="1">
                <a:latin typeface="Times New Roman" panose="02020603050405020304" pitchFamily="18" charset="0"/>
                <a:cs typeface="Times New Roman" panose="02020603050405020304" pitchFamily="18" charset="0"/>
              </a:rPr>
              <a:t>Acetylcholine</a:t>
            </a:r>
          </a:p>
        </p:txBody>
      </p:sp>
      <p:grpSp>
        <p:nvGrpSpPr>
          <p:cNvPr id="51" name="Group 49"/>
          <p:cNvGrpSpPr>
            <a:grpSpLocks/>
          </p:cNvGrpSpPr>
          <p:nvPr/>
        </p:nvGrpSpPr>
        <p:grpSpPr bwMode="auto">
          <a:xfrm>
            <a:off x="6862763" y="5195888"/>
            <a:ext cx="304800" cy="381000"/>
            <a:chOff x="7086600" y="1828800"/>
            <a:chExt cx="304800" cy="381000"/>
          </a:xfrm>
        </p:grpSpPr>
        <p:sp>
          <p:nvSpPr>
            <p:cNvPr id="52" name="Oval 50"/>
            <p:cNvSpPr/>
            <p:nvPr/>
          </p:nvSpPr>
          <p:spPr>
            <a:xfrm>
              <a:off x="7239000" y="20574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53" name="Oval 51"/>
            <p:cNvSpPr/>
            <p:nvPr/>
          </p:nvSpPr>
          <p:spPr>
            <a:xfrm>
              <a:off x="7162800" y="1981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54" name="Oval 52"/>
            <p:cNvSpPr/>
            <p:nvPr/>
          </p:nvSpPr>
          <p:spPr>
            <a:xfrm>
              <a:off x="7086600" y="18288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55" name="Oval 53"/>
            <p:cNvSpPr/>
            <p:nvPr/>
          </p:nvSpPr>
          <p:spPr>
            <a:xfrm>
              <a:off x="7239000" y="18288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56" name="Oval 54"/>
            <p:cNvSpPr/>
            <p:nvPr/>
          </p:nvSpPr>
          <p:spPr>
            <a:xfrm>
              <a:off x="7315200" y="19050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57" name="Oval 55"/>
            <p:cNvSpPr/>
            <p:nvPr/>
          </p:nvSpPr>
          <p:spPr>
            <a:xfrm>
              <a:off x="7086600" y="2133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pSp>
      <p:sp>
        <p:nvSpPr>
          <p:cNvPr id="58" name="TextBox 57"/>
          <p:cNvSpPr txBox="1">
            <a:spLocks noChangeArrowheads="1"/>
          </p:cNvSpPr>
          <p:nvPr/>
        </p:nvSpPr>
        <p:spPr bwMode="auto">
          <a:xfrm>
            <a:off x="5948363" y="4967288"/>
            <a:ext cx="1524000" cy="277812"/>
          </a:xfrm>
          <a:prstGeom prst="rect">
            <a:avLst/>
          </a:prstGeom>
          <a:noFill/>
          <a:ln w="9525">
            <a:noFill/>
            <a:miter lim="800000"/>
            <a:headEnd/>
            <a:tailEnd/>
          </a:ln>
        </p:spPr>
        <p:txBody>
          <a:bodyPr>
            <a:spAutoFit/>
          </a:bodyPr>
          <a:lstStyle/>
          <a:p>
            <a:r>
              <a:rPr lang="en-US" sz="1200" b="1">
                <a:latin typeface="Times New Roman" panose="02020603050405020304" pitchFamily="18" charset="0"/>
                <a:cs typeface="Times New Roman" panose="02020603050405020304" pitchFamily="18" charset="0"/>
              </a:rPr>
              <a:t>Acetylcholine</a:t>
            </a:r>
          </a:p>
        </p:txBody>
      </p:sp>
      <p:grpSp>
        <p:nvGrpSpPr>
          <p:cNvPr id="59" name="Group 25"/>
          <p:cNvGrpSpPr>
            <a:grpSpLocks/>
          </p:cNvGrpSpPr>
          <p:nvPr/>
        </p:nvGrpSpPr>
        <p:grpSpPr bwMode="auto">
          <a:xfrm>
            <a:off x="3967163" y="3367088"/>
            <a:ext cx="228600" cy="381000"/>
            <a:chOff x="4114800" y="2743200"/>
            <a:chExt cx="228600" cy="381000"/>
          </a:xfrm>
        </p:grpSpPr>
        <p:sp>
          <p:nvSpPr>
            <p:cNvPr id="60" name="Oval 19"/>
            <p:cNvSpPr/>
            <p:nvPr/>
          </p:nvSpPr>
          <p:spPr>
            <a:xfrm>
              <a:off x="4114800" y="30480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1" name="Oval 20"/>
            <p:cNvSpPr/>
            <p:nvPr/>
          </p:nvSpPr>
          <p:spPr>
            <a:xfrm>
              <a:off x="4267200" y="2895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2" name="Oval 21"/>
            <p:cNvSpPr/>
            <p:nvPr/>
          </p:nvSpPr>
          <p:spPr>
            <a:xfrm>
              <a:off x="4191000" y="2743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3" name="Oval 22"/>
            <p:cNvSpPr/>
            <p:nvPr/>
          </p:nvSpPr>
          <p:spPr>
            <a:xfrm>
              <a:off x="4267200" y="30480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4" name="Oval 23"/>
            <p:cNvSpPr/>
            <p:nvPr/>
          </p:nvSpPr>
          <p:spPr>
            <a:xfrm>
              <a:off x="4114800" y="28956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pSp>
      <p:sp>
        <p:nvSpPr>
          <p:cNvPr id="65" name="Oval 71"/>
          <p:cNvSpPr/>
          <p:nvPr/>
        </p:nvSpPr>
        <p:spPr>
          <a:xfrm>
            <a:off x="4652963" y="4357688"/>
            <a:ext cx="76200" cy="7620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6" name="Oval 73"/>
          <p:cNvSpPr/>
          <p:nvPr/>
        </p:nvSpPr>
        <p:spPr>
          <a:xfrm>
            <a:off x="4881563" y="4684955"/>
            <a:ext cx="76200" cy="7620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7" name="Oval 75"/>
          <p:cNvSpPr/>
          <p:nvPr/>
        </p:nvSpPr>
        <p:spPr>
          <a:xfrm>
            <a:off x="7053263" y="4205288"/>
            <a:ext cx="76200" cy="7620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68" name="Oval 76"/>
          <p:cNvSpPr/>
          <p:nvPr/>
        </p:nvSpPr>
        <p:spPr>
          <a:xfrm>
            <a:off x="6182174" y="4495800"/>
            <a:ext cx="76200" cy="7620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pic>
        <p:nvPicPr>
          <p:cNvPr id="69" name="Picture 78" descr="blood vessel.jpg"/>
          <p:cNvPicPr>
            <a:picLocks noChangeAspect="1"/>
          </p:cNvPicPr>
          <p:nvPr/>
        </p:nvPicPr>
        <p:blipFill>
          <a:blip r:embed="rId12" cstate="print"/>
          <a:srcRect/>
          <a:stretch>
            <a:fillRect/>
          </a:stretch>
        </p:blipFill>
        <p:spPr bwMode="auto">
          <a:xfrm>
            <a:off x="5338763" y="4052888"/>
            <a:ext cx="1371600" cy="738187"/>
          </a:xfrm>
          <a:prstGeom prst="rect">
            <a:avLst/>
          </a:prstGeom>
          <a:noFill/>
          <a:ln w="9525">
            <a:noFill/>
            <a:miter lim="800000"/>
            <a:headEnd/>
            <a:tailEnd/>
          </a:ln>
        </p:spPr>
      </p:pic>
      <p:sp>
        <p:nvSpPr>
          <p:cNvPr id="70" name="Oval 79"/>
          <p:cNvSpPr/>
          <p:nvPr/>
        </p:nvSpPr>
        <p:spPr>
          <a:xfrm>
            <a:off x="5513855" y="4533900"/>
            <a:ext cx="76200" cy="7620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71" name="Oval 80"/>
          <p:cNvSpPr/>
          <p:nvPr/>
        </p:nvSpPr>
        <p:spPr>
          <a:xfrm>
            <a:off x="5910263" y="4433888"/>
            <a:ext cx="76200" cy="7620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72" name="Oval 81"/>
          <p:cNvSpPr/>
          <p:nvPr/>
        </p:nvSpPr>
        <p:spPr>
          <a:xfrm>
            <a:off x="5110163" y="4357688"/>
            <a:ext cx="76200" cy="7620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73" name="Oval 82"/>
          <p:cNvSpPr/>
          <p:nvPr/>
        </p:nvSpPr>
        <p:spPr>
          <a:xfrm>
            <a:off x="6416153" y="4358081"/>
            <a:ext cx="76200" cy="7620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74" name="Oval 83"/>
          <p:cNvSpPr/>
          <p:nvPr/>
        </p:nvSpPr>
        <p:spPr>
          <a:xfrm>
            <a:off x="6777263" y="4177506"/>
            <a:ext cx="76200" cy="7620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75" name="Oval 72"/>
          <p:cNvSpPr/>
          <p:nvPr/>
        </p:nvSpPr>
        <p:spPr>
          <a:xfrm>
            <a:off x="4881563" y="4281488"/>
            <a:ext cx="76200" cy="7620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76" name="TextBox 75"/>
          <p:cNvSpPr txBox="1">
            <a:spLocks noChangeArrowheads="1"/>
          </p:cNvSpPr>
          <p:nvPr/>
        </p:nvSpPr>
        <p:spPr bwMode="auto">
          <a:xfrm>
            <a:off x="5199475" y="3991857"/>
            <a:ext cx="1752600" cy="430887"/>
          </a:xfrm>
          <a:prstGeom prst="rect">
            <a:avLst/>
          </a:prstGeom>
          <a:noFill/>
          <a:ln w="9525">
            <a:noFill/>
            <a:miter lim="800000"/>
            <a:headEnd/>
            <a:tailEnd/>
          </a:ln>
        </p:spPr>
        <p:txBody>
          <a:bodyPr>
            <a:spAutoFit/>
          </a:bodyPr>
          <a:lstStyle/>
          <a:p>
            <a:r>
              <a:rPr lang="en-US" sz="1100" b="1" dirty="0">
                <a:latin typeface="Times New Roman" panose="02020603050405020304" pitchFamily="18" charset="0"/>
                <a:cs typeface="Times New Roman" panose="02020603050405020304" pitchFamily="18" charset="0"/>
              </a:rPr>
              <a:t>Epinephrine &amp;   Norepinephrine</a:t>
            </a:r>
          </a:p>
        </p:txBody>
      </p:sp>
      <p:pic>
        <p:nvPicPr>
          <p:cNvPr id="77" name="Picture 3"/>
          <p:cNvPicPr>
            <a:picLocks noChangeAspect="1" noChangeArrowheads="1"/>
          </p:cNvPicPr>
          <p:nvPr/>
        </p:nvPicPr>
        <p:blipFill>
          <a:blip r:embed="rId13" cstate="print"/>
          <a:srcRect/>
          <a:stretch>
            <a:fillRect/>
          </a:stretch>
        </p:blipFill>
        <p:spPr bwMode="auto">
          <a:xfrm>
            <a:off x="647700" y="1257300"/>
            <a:ext cx="990600" cy="773448"/>
          </a:xfrm>
          <a:prstGeom prst="rect">
            <a:avLst/>
          </a:prstGeom>
          <a:noFill/>
          <a:ln w="9525">
            <a:noFill/>
            <a:miter lim="800000"/>
            <a:headEnd/>
            <a:tailEnd/>
          </a:ln>
        </p:spPr>
      </p:pic>
      <p:sp>
        <p:nvSpPr>
          <p:cNvPr id="78" name="Freeform 84"/>
          <p:cNvSpPr/>
          <p:nvPr/>
        </p:nvSpPr>
        <p:spPr>
          <a:xfrm>
            <a:off x="1094014" y="1377043"/>
            <a:ext cx="1676400" cy="1012371"/>
          </a:xfrm>
          <a:custGeom>
            <a:avLst/>
            <a:gdLst>
              <a:gd name="connsiteX0" fmla="*/ 0 w 1676400"/>
              <a:gd name="connsiteY0" fmla="*/ 0 h 1012371"/>
              <a:gd name="connsiteX1" fmla="*/ 664029 w 1676400"/>
              <a:gd name="connsiteY1" fmla="*/ 195943 h 1012371"/>
              <a:gd name="connsiteX2" fmla="*/ 1676400 w 1676400"/>
              <a:gd name="connsiteY2" fmla="*/ 1012371 h 1012371"/>
              <a:gd name="connsiteX3" fmla="*/ 1676400 w 1676400"/>
              <a:gd name="connsiteY3" fmla="*/ 1012371 h 1012371"/>
            </a:gdLst>
            <a:ahLst/>
            <a:cxnLst>
              <a:cxn ang="0">
                <a:pos x="connsiteX0" y="connsiteY0"/>
              </a:cxn>
              <a:cxn ang="0">
                <a:pos x="connsiteX1" y="connsiteY1"/>
              </a:cxn>
              <a:cxn ang="0">
                <a:pos x="connsiteX2" y="connsiteY2"/>
              </a:cxn>
              <a:cxn ang="0">
                <a:pos x="connsiteX3" y="connsiteY3"/>
              </a:cxn>
            </a:cxnLst>
            <a:rect l="l" t="t" r="r" b="b"/>
            <a:pathLst>
              <a:path w="1676400" h="1012371">
                <a:moveTo>
                  <a:pt x="0" y="0"/>
                </a:moveTo>
                <a:cubicBezTo>
                  <a:pt x="192314" y="13607"/>
                  <a:pt x="384629" y="27215"/>
                  <a:pt x="664029" y="195943"/>
                </a:cubicBezTo>
                <a:cubicBezTo>
                  <a:pt x="943429" y="364671"/>
                  <a:pt x="1676400" y="1012371"/>
                  <a:pt x="1676400" y="1012371"/>
                </a:cubicBezTo>
                <a:lnTo>
                  <a:pt x="1676400" y="1012371"/>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79" name="Picture 3"/>
          <p:cNvPicPr>
            <a:picLocks noChangeAspect="1" noChangeArrowheads="1"/>
          </p:cNvPicPr>
          <p:nvPr/>
        </p:nvPicPr>
        <p:blipFill>
          <a:blip r:embed="rId13" cstate="print"/>
          <a:srcRect/>
          <a:stretch>
            <a:fillRect/>
          </a:stretch>
        </p:blipFill>
        <p:spPr bwMode="auto">
          <a:xfrm>
            <a:off x="190500" y="3162300"/>
            <a:ext cx="990600" cy="773448"/>
          </a:xfrm>
          <a:prstGeom prst="rect">
            <a:avLst/>
          </a:prstGeom>
          <a:noFill/>
          <a:ln w="9525">
            <a:noFill/>
            <a:miter lim="800000"/>
            <a:headEnd/>
            <a:tailEnd/>
          </a:ln>
        </p:spPr>
      </p:pic>
      <p:sp>
        <p:nvSpPr>
          <p:cNvPr id="80" name="Freeform 87"/>
          <p:cNvSpPr/>
          <p:nvPr/>
        </p:nvSpPr>
        <p:spPr>
          <a:xfrm>
            <a:off x="571500" y="3619500"/>
            <a:ext cx="2057400" cy="1600200"/>
          </a:xfrm>
          <a:custGeom>
            <a:avLst/>
            <a:gdLst>
              <a:gd name="connsiteX0" fmla="*/ 0 w 1676400"/>
              <a:gd name="connsiteY0" fmla="*/ 0 h 1012371"/>
              <a:gd name="connsiteX1" fmla="*/ 664029 w 1676400"/>
              <a:gd name="connsiteY1" fmla="*/ 195943 h 1012371"/>
              <a:gd name="connsiteX2" fmla="*/ 1676400 w 1676400"/>
              <a:gd name="connsiteY2" fmla="*/ 1012371 h 1012371"/>
              <a:gd name="connsiteX3" fmla="*/ 1676400 w 1676400"/>
              <a:gd name="connsiteY3" fmla="*/ 1012371 h 1012371"/>
            </a:gdLst>
            <a:ahLst/>
            <a:cxnLst>
              <a:cxn ang="0">
                <a:pos x="connsiteX0" y="connsiteY0"/>
              </a:cxn>
              <a:cxn ang="0">
                <a:pos x="connsiteX1" y="connsiteY1"/>
              </a:cxn>
              <a:cxn ang="0">
                <a:pos x="connsiteX2" y="connsiteY2"/>
              </a:cxn>
              <a:cxn ang="0">
                <a:pos x="connsiteX3" y="connsiteY3"/>
              </a:cxn>
            </a:cxnLst>
            <a:rect l="l" t="t" r="r" b="b"/>
            <a:pathLst>
              <a:path w="1676400" h="1012371">
                <a:moveTo>
                  <a:pt x="0" y="0"/>
                </a:moveTo>
                <a:cubicBezTo>
                  <a:pt x="192314" y="13607"/>
                  <a:pt x="384629" y="27215"/>
                  <a:pt x="664029" y="195943"/>
                </a:cubicBezTo>
                <a:cubicBezTo>
                  <a:pt x="943429" y="364671"/>
                  <a:pt x="1676400" y="1012371"/>
                  <a:pt x="1676400" y="1012371"/>
                </a:cubicBezTo>
                <a:lnTo>
                  <a:pt x="1676400" y="1012371"/>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cxnSp>
        <p:nvCxnSpPr>
          <p:cNvPr id="81" name="Straight Arrow Connector 89"/>
          <p:cNvCxnSpPr/>
          <p:nvPr/>
        </p:nvCxnSpPr>
        <p:spPr>
          <a:xfrm>
            <a:off x="571500" y="3619500"/>
            <a:ext cx="1752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2" name="Picture 2"/>
          <p:cNvPicPr>
            <a:picLocks noChangeAspect="1" noChangeArrowheads="1"/>
          </p:cNvPicPr>
          <p:nvPr/>
        </p:nvPicPr>
        <p:blipFill>
          <a:blip r:embed="rId14" cstate="print"/>
          <a:srcRect/>
          <a:stretch>
            <a:fillRect/>
          </a:stretch>
        </p:blipFill>
        <p:spPr bwMode="auto">
          <a:xfrm>
            <a:off x="3543300" y="4076700"/>
            <a:ext cx="1066800" cy="757880"/>
          </a:xfrm>
          <a:prstGeom prst="rect">
            <a:avLst/>
          </a:prstGeom>
          <a:noFill/>
          <a:ln w="9525">
            <a:noFill/>
            <a:miter lim="800000"/>
            <a:headEnd/>
            <a:tailEnd/>
          </a:ln>
        </p:spPr>
      </p:pic>
      <p:sp>
        <p:nvSpPr>
          <p:cNvPr id="83" name="TextBox 82"/>
          <p:cNvSpPr txBox="1">
            <a:spLocks noChangeArrowheads="1"/>
          </p:cNvSpPr>
          <p:nvPr/>
        </p:nvSpPr>
        <p:spPr bwMode="auto">
          <a:xfrm>
            <a:off x="2781300" y="4076700"/>
            <a:ext cx="1219200" cy="277812"/>
          </a:xfrm>
          <a:prstGeom prst="rect">
            <a:avLst/>
          </a:prstGeom>
          <a:noFill/>
          <a:ln w="9525">
            <a:noFill/>
            <a:miter lim="800000"/>
            <a:headEnd/>
            <a:tailEnd/>
          </a:ln>
        </p:spPr>
        <p:txBody>
          <a:bodyPr wrap="square">
            <a:spAutoFit/>
          </a:bodyPr>
          <a:lstStyle/>
          <a:p>
            <a:r>
              <a:rPr lang="en-US" sz="1200" b="1" dirty="0">
                <a:latin typeface="Times New Roman" panose="02020603050405020304" pitchFamily="18" charset="0"/>
                <a:cs typeface="Times New Roman" panose="02020603050405020304" pitchFamily="18" charset="0"/>
              </a:rPr>
              <a:t>Acetylcholine</a:t>
            </a:r>
          </a:p>
        </p:txBody>
      </p:sp>
      <p:sp>
        <p:nvSpPr>
          <p:cNvPr id="84" name="Freeform 90"/>
          <p:cNvSpPr/>
          <p:nvPr/>
        </p:nvSpPr>
        <p:spPr>
          <a:xfrm>
            <a:off x="571500" y="3619500"/>
            <a:ext cx="2590800" cy="914400"/>
          </a:xfrm>
          <a:custGeom>
            <a:avLst/>
            <a:gdLst>
              <a:gd name="connsiteX0" fmla="*/ 0 w 2667000"/>
              <a:gd name="connsiteY0" fmla="*/ 0 h 1032328"/>
              <a:gd name="connsiteX1" fmla="*/ 1240971 w 2667000"/>
              <a:gd name="connsiteY1" fmla="*/ 435429 h 1032328"/>
              <a:gd name="connsiteX2" fmla="*/ 2090057 w 2667000"/>
              <a:gd name="connsiteY2" fmla="*/ 936171 h 1032328"/>
              <a:gd name="connsiteX3" fmla="*/ 2667000 w 2667000"/>
              <a:gd name="connsiteY3" fmla="*/ 1012371 h 1032328"/>
              <a:gd name="connsiteX4" fmla="*/ 2667000 w 2667000"/>
              <a:gd name="connsiteY4" fmla="*/ 1012371 h 103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0" h="1032328">
                <a:moveTo>
                  <a:pt x="0" y="0"/>
                </a:moveTo>
                <a:cubicBezTo>
                  <a:pt x="446314" y="139700"/>
                  <a:pt x="892628" y="279401"/>
                  <a:pt x="1240971" y="435429"/>
                </a:cubicBezTo>
                <a:cubicBezTo>
                  <a:pt x="1589314" y="591457"/>
                  <a:pt x="1852386" y="840014"/>
                  <a:pt x="2090057" y="936171"/>
                </a:cubicBezTo>
                <a:cubicBezTo>
                  <a:pt x="2327729" y="1032328"/>
                  <a:pt x="2667000" y="1012371"/>
                  <a:pt x="2667000" y="1012371"/>
                </a:cubicBezTo>
                <a:lnTo>
                  <a:pt x="2667000" y="1012371"/>
                </a:lnTo>
              </a:path>
            </a:pathLst>
          </a:cu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5" name="TextBox 84"/>
          <p:cNvSpPr txBox="1">
            <a:spLocks noChangeArrowheads="1"/>
          </p:cNvSpPr>
          <p:nvPr/>
        </p:nvSpPr>
        <p:spPr bwMode="auto">
          <a:xfrm>
            <a:off x="3543300" y="4686300"/>
            <a:ext cx="1524000" cy="277812"/>
          </a:xfrm>
          <a:prstGeom prst="rect">
            <a:avLst/>
          </a:prstGeom>
          <a:noFill/>
          <a:ln w="9525">
            <a:noFill/>
            <a:miter lim="800000"/>
            <a:headEnd/>
            <a:tailEnd/>
          </a:ln>
        </p:spPr>
        <p:txBody>
          <a:bodyPr>
            <a:spAutoFit/>
          </a:bodyPr>
          <a:lstStyle/>
          <a:p>
            <a:r>
              <a:rPr lang="en-US" sz="1200" b="1" dirty="0">
                <a:latin typeface="Times New Roman" panose="02020603050405020304" pitchFamily="18" charset="0"/>
                <a:cs typeface="Times New Roman" panose="02020603050405020304" pitchFamily="18" charset="0"/>
              </a:rPr>
              <a:t>Adrenal medulla</a:t>
            </a:r>
          </a:p>
        </p:txBody>
      </p:sp>
      <p:grpSp>
        <p:nvGrpSpPr>
          <p:cNvPr id="86" name="Group 68"/>
          <p:cNvGrpSpPr>
            <a:grpSpLocks/>
          </p:cNvGrpSpPr>
          <p:nvPr/>
        </p:nvGrpSpPr>
        <p:grpSpPr bwMode="auto">
          <a:xfrm>
            <a:off x="3314700" y="4381500"/>
            <a:ext cx="228600" cy="228600"/>
            <a:chOff x="4495800" y="3733800"/>
            <a:chExt cx="228600" cy="228600"/>
          </a:xfrm>
        </p:grpSpPr>
        <p:sp>
          <p:nvSpPr>
            <p:cNvPr id="87" name="Oval 61"/>
            <p:cNvSpPr/>
            <p:nvPr/>
          </p:nvSpPr>
          <p:spPr>
            <a:xfrm>
              <a:off x="4572000" y="38862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8" name="Oval 62"/>
            <p:cNvSpPr/>
            <p:nvPr/>
          </p:nvSpPr>
          <p:spPr>
            <a:xfrm>
              <a:off x="4495800" y="38100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pSp>
          <p:nvGrpSpPr>
            <p:cNvPr id="89" name="Group 67"/>
            <p:cNvGrpSpPr>
              <a:grpSpLocks/>
            </p:cNvGrpSpPr>
            <p:nvPr/>
          </p:nvGrpSpPr>
          <p:grpSpPr bwMode="auto">
            <a:xfrm>
              <a:off x="4495800" y="3733800"/>
              <a:ext cx="228600" cy="228600"/>
              <a:chOff x="3657600" y="3810000"/>
              <a:chExt cx="228600" cy="228600"/>
            </a:xfrm>
          </p:grpSpPr>
          <p:sp>
            <p:nvSpPr>
              <p:cNvPr id="90" name="Oval 63"/>
              <p:cNvSpPr/>
              <p:nvPr/>
            </p:nvSpPr>
            <p:spPr>
              <a:xfrm>
                <a:off x="3657600" y="39624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1" name="Oval 65"/>
              <p:cNvSpPr/>
              <p:nvPr/>
            </p:nvSpPr>
            <p:spPr>
              <a:xfrm>
                <a:off x="3733800" y="38100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2" name="Oval 66"/>
              <p:cNvSpPr/>
              <p:nvPr/>
            </p:nvSpPr>
            <p:spPr>
              <a:xfrm>
                <a:off x="3810000" y="3962400"/>
                <a:ext cx="76200" cy="762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grpSp>
      </p:grpSp>
      <p:sp>
        <p:nvSpPr>
          <p:cNvPr id="93" name="TextBox 92"/>
          <p:cNvSpPr txBox="1">
            <a:spLocks noChangeArrowheads="1"/>
          </p:cNvSpPr>
          <p:nvPr/>
        </p:nvSpPr>
        <p:spPr bwMode="auto">
          <a:xfrm>
            <a:off x="5219700" y="5676900"/>
            <a:ext cx="1143000" cy="277812"/>
          </a:xfrm>
          <a:prstGeom prst="rect">
            <a:avLst/>
          </a:prstGeom>
          <a:noFill/>
          <a:ln w="9525">
            <a:noFill/>
            <a:miter lim="800000"/>
            <a:headEnd/>
            <a:tailEnd/>
          </a:ln>
        </p:spPr>
        <p:txBody>
          <a:bodyPr>
            <a:spAutoFit/>
          </a:bodyPr>
          <a:lstStyle/>
          <a:p>
            <a:r>
              <a:rPr lang="en-US" sz="1200" b="1" dirty="0">
                <a:latin typeface="Times New Roman" panose="02020603050405020304" pitchFamily="18" charset="0"/>
                <a:cs typeface="Times New Roman" panose="02020603050405020304" pitchFamily="18" charset="0"/>
              </a:rPr>
              <a:t>Ganglion</a:t>
            </a:r>
          </a:p>
        </p:txBody>
      </p:sp>
      <p:pic>
        <p:nvPicPr>
          <p:cNvPr id="94" name="Picture 2"/>
          <p:cNvPicPr>
            <a:picLocks noChangeAspect="1" noChangeArrowheads="1"/>
          </p:cNvPicPr>
          <p:nvPr/>
        </p:nvPicPr>
        <p:blipFill>
          <a:blip r:embed="rId15" cstate="print">
            <a:lum bright="-13000" contrast="24000"/>
          </a:blip>
          <a:srcRect/>
          <a:stretch>
            <a:fillRect/>
          </a:stretch>
        </p:blipFill>
        <p:spPr bwMode="auto">
          <a:xfrm>
            <a:off x="2136924" y="5994400"/>
            <a:ext cx="1215876" cy="863600"/>
          </a:xfrm>
          <a:prstGeom prst="rect">
            <a:avLst/>
          </a:prstGeom>
          <a:noFill/>
          <a:ln w="9525">
            <a:noFill/>
            <a:miter lim="800000"/>
            <a:headEnd/>
            <a:tailEnd/>
          </a:ln>
        </p:spPr>
      </p:pic>
      <p:grpSp>
        <p:nvGrpSpPr>
          <p:cNvPr id="95" name="Group 93"/>
          <p:cNvGrpSpPr/>
          <p:nvPr/>
        </p:nvGrpSpPr>
        <p:grpSpPr>
          <a:xfrm>
            <a:off x="3048001" y="6252453"/>
            <a:ext cx="1179095" cy="400110"/>
            <a:chOff x="1676400" y="5358376"/>
            <a:chExt cx="1600200" cy="476429"/>
          </a:xfrm>
        </p:grpSpPr>
        <p:cxnSp>
          <p:nvCxnSpPr>
            <p:cNvPr id="96" name="Straight Connector 94"/>
            <p:cNvCxnSpPr/>
            <p:nvPr/>
          </p:nvCxnSpPr>
          <p:spPr>
            <a:xfrm>
              <a:off x="1676400" y="5562600"/>
              <a:ext cx="4572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2057400" y="5358376"/>
              <a:ext cx="1219200" cy="476429"/>
            </a:xfrm>
            <a:prstGeom prst="rect">
              <a:avLst/>
            </a:prstGeom>
            <a:noFill/>
          </p:spPr>
          <p:txBody>
            <a:bodyPr wrap="square" rtlCol="0">
              <a:spAutoFit/>
            </a:bodyPr>
            <a:lstStyle/>
            <a:p>
              <a:pPr algn="ctr"/>
              <a:r>
                <a:rPr lang="en-US" sz="1000" b="1" dirty="0" smtClean="0">
                  <a:latin typeface="Times New Roman" panose="02020603050405020304" pitchFamily="18" charset="0"/>
                  <a:cs typeface="Times New Roman" panose="02020603050405020304" pitchFamily="18" charset="0"/>
                </a:rPr>
                <a:t>Visceral  motor</a:t>
              </a:r>
              <a:endParaRPr lang="en-US" sz="1000" b="1" dirty="0">
                <a:latin typeface="Times New Roman" panose="02020603050405020304" pitchFamily="18" charset="0"/>
                <a:cs typeface="Times New Roman" panose="02020603050405020304" pitchFamily="18" charset="0"/>
              </a:endParaRPr>
            </a:p>
          </p:txBody>
        </p:sp>
      </p:grpSp>
      <p:grpSp>
        <p:nvGrpSpPr>
          <p:cNvPr id="98" name="Group 96"/>
          <p:cNvGrpSpPr/>
          <p:nvPr/>
        </p:nvGrpSpPr>
        <p:grpSpPr>
          <a:xfrm>
            <a:off x="3011906" y="6474262"/>
            <a:ext cx="1179095" cy="400110"/>
            <a:chOff x="1676400" y="5486400"/>
            <a:chExt cx="1600200" cy="476429"/>
          </a:xfrm>
        </p:grpSpPr>
        <p:cxnSp>
          <p:nvCxnSpPr>
            <p:cNvPr id="99" name="Straight Connector 97"/>
            <p:cNvCxnSpPr/>
            <p:nvPr/>
          </p:nvCxnSpPr>
          <p:spPr>
            <a:xfrm>
              <a:off x="1676400" y="5562600"/>
              <a:ext cx="4572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2057400" y="5486400"/>
              <a:ext cx="1219200" cy="476429"/>
            </a:xfrm>
            <a:prstGeom prst="rect">
              <a:avLst/>
            </a:prstGeom>
            <a:noFill/>
          </p:spPr>
          <p:txBody>
            <a:bodyPr wrap="square" rtlCol="0">
              <a:spAutoFit/>
            </a:bodyPr>
            <a:lstStyle/>
            <a:p>
              <a:pPr algn="ctr"/>
              <a:r>
                <a:rPr lang="en-US" sz="1000" b="1" dirty="0" smtClean="0">
                  <a:latin typeface="Times New Roman" panose="02020603050405020304" pitchFamily="18" charset="0"/>
                  <a:cs typeface="Times New Roman" panose="02020603050405020304" pitchFamily="18" charset="0"/>
                </a:rPr>
                <a:t>Somatic  motor</a:t>
              </a:r>
              <a:endParaRPr lang="en-US" sz="1000" b="1" dirty="0">
                <a:latin typeface="Times New Roman" panose="02020603050405020304" pitchFamily="18" charset="0"/>
                <a:cs typeface="Times New Roman" panose="02020603050405020304" pitchFamily="18" charset="0"/>
              </a:endParaRPr>
            </a:p>
          </p:txBody>
        </p:sp>
      </p:grpSp>
      <p:sp>
        <p:nvSpPr>
          <p:cNvPr id="101" name="Oval 74"/>
          <p:cNvSpPr/>
          <p:nvPr/>
        </p:nvSpPr>
        <p:spPr>
          <a:xfrm>
            <a:off x="5338763" y="4635090"/>
            <a:ext cx="76200" cy="76200"/>
          </a:xfrm>
          <a:prstGeom prst="ellipse">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623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763688" y="159420"/>
            <a:ext cx="5638748" cy="96375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marL="0" lvl="1" algn="ctr">
              <a:spcBef>
                <a:spcPct val="0"/>
              </a:spcBef>
            </a:pP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Anatomy </a:t>
            </a:r>
            <a:r>
              <a:rPr lang="en-US" sz="3100" cap="all" spc="-80" dirty="0">
                <a:latin typeface="Times New Roman" panose="02020603050405020304" pitchFamily="18" charset="0"/>
                <a:ea typeface="Verdana" panose="020B0604030504040204" pitchFamily="34" charset="0"/>
                <a:cs typeface="Times New Roman" panose="02020603050405020304" pitchFamily="18" charset="0"/>
              </a:rPr>
              <a:t>of the Autonomic Nervous </a:t>
            </a: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System</a:t>
            </a:r>
            <a:endParaRPr lang="en-US" sz="3100" cap="all" spc="-8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 name="TextBox 5"/>
          <p:cNvSpPr txBox="1"/>
          <p:nvPr/>
        </p:nvSpPr>
        <p:spPr>
          <a:xfrm>
            <a:off x="467544" y="1394773"/>
            <a:ext cx="2527086" cy="954107"/>
          </a:xfrm>
          <a:prstGeom prst="rect">
            <a:avLst/>
          </a:prstGeom>
          <a:noFill/>
        </p:spPr>
        <p:txBody>
          <a:bodyPr wrap="square" rtlCol="0">
            <a:spAutoFit/>
          </a:bodyPr>
          <a:lstStyle/>
          <a:p>
            <a:pPr algn="just"/>
            <a:r>
              <a:rPr lang="en-US" sz="1400" b="1" dirty="0" smtClean="0">
                <a:latin typeface="Times New Roman" panose="02020603050405020304" pitchFamily="18" charset="0"/>
                <a:cs typeface="Times New Roman" panose="02020603050405020304" pitchFamily="18" charset="0"/>
              </a:rPr>
              <a:t>The Enteric </a:t>
            </a:r>
            <a:r>
              <a:rPr lang="en-US" sz="1400" b="1" dirty="0">
                <a:latin typeface="Times New Roman" panose="02020603050405020304" pitchFamily="18" charset="0"/>
                <a:cs typeface="Times New Roman" panose="02020603050405020304" pitchFamily="18" charset="0"/>
              </a:rPr>
              <a:t>Nervous </a:t>
            </a:r>
            <a:r>
              <a:rPr lang="en-US" sz="1400" b="1" dirty="0" smtClean="0">
                <a:latin typeface="Times New Roman" panose="02020603050405020304" pitchFamily="18" charset="0"/>
                <a:cs typeface="Times New Roman" panose="02020603050405020304" pitchFamily="18" charset="0"/>
              </a:rPr>
              <a:t>System</a:t>
            </a:r>
            <a:endParaRPr lang="en-US" sz="1400" dirty="0">
              <a:latin typeface="Times New Roman" panose="02020603050405020304" pitchFamily="18" charset="0"/>
              <a:cs typeface="Times New Roman" panose="02020603050405020304" pitchFamily="18" charset="0"/>
            </a:endParaRPr>
          </a:p>
          <a:p>
            <a:pPr algn="just"/>
            <a:r>
              <a:rPr lang="en-US" sz="1400" dirty="0">
                <a:latin typeface="Times New Roman" panose="02020603050405020304" pitchFamily="18" charset="0"/>
                <a:cs typeface="Times New Roman" panose="02020603050405020304" pitchFamily="18" charset="0"/>
              </a:rPr>
              <a:t>The digestive tract has a nervous system of its own called the enteric nervous system. </a:t>
            </a:r>
            <a:endParaRPr lang="en-US" sz="1400" b="1" dirty="0" smtClean="0">
              <a:latin typeface="Times New Roman" panose="02020603050405020304" pitchFamily="18" charset="0"/>
              <a:cs typeface="Times New Roman" panose="02020603050405020304" pitchFamily="18" charset="0"/>
            </a:endParaRPr>
          </a:p>
        </p:txBody>
      </p:sp>
      <p:cxnSp>
        <p:nvCxnSpPr>
          <p:cNvPr id="10" name="Прямая соединительная линия 9"/>
          <p:cNvCxnSpPr/>
          <p:nvPr/>
        </p:nvCxnSpPr>
        <p:spPr>
          <a:xfrm>
            <a:off x="421811" y="1196752"/>
            <a:ext cx="816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1.png" descr="image1.png"/>
          <p:cNvPicPr>
            <a:picLocks noChangeAspect="1"/>
          </p:cNvPicPr>
          <p:nvPr/>
        </p:nvPicPr>
        <p:blipFill>
          <a:blip r:embed="rId3"/>
          <a:stretch>
            <a:fillRect/>
          </a:stretch>
        </p:blipFill>
        <p:spPr>
          <a:xfrm>
            <a:off x="179512" y="198324"/>
            <a:ext cx="936104" cy="815882"/>
          </a:xfrm>
          <a:prstGeom prst="rect">
            <a:avLst/>
          </a:prstGeom>
          <a:ln w="12700" cap="flat">
            <a:noFill/>
            <a:miter lim="400000"/>
          </a:ln>
          <a:effectLst/>
        </p:spPr>
      </p:pic>
      <p:pic>
        <p:nvPicPr>
          <p:cNvPr id="11" name="Picture 5"/>
          <p:cNvPicPr>
            <a:picLocks noChangeAspect="1" noChangeArrowheads="1"/>
          </p:cNvPicPr>
          <p:nvPr/>
        </p:nvPicPr>
        <p:blipFill>
          <a:blip r:embed="rId4" cstate="print"/>
          <a:srcRect/>
          <a:stretch>
            <a:fillRect/>
          </a:stretch>
        </p:blipFill>
        <p:spPr bwMode="auto">
          <a:xfrm>
            <a:off x="5373375" y="2026494"/>
            <a:ext cx="3462363" cy="4684002"/>
          </a:xfrm>
          <a:prstGeom prst="rect">
            <a:avLst/>
          </a:prstGeom>
          <a:noFill/>
          <a:ln w="9525">
            <a:noFill/>
            <a:miter lim="800000"/>
            <a:headEnd/>
            <a:tailEnd/>
          </a:ln>
        </p:spPr>
      </p:pic>
      <p:sp>
        <p:nvSpPr>
          <p:cNvPr id="12" name="Rectangle 16"/>
          <p:cNvSpPr>
            <a:spLocks noChangeArrowheads="1"/>
          </p:cNvSpPr>
          <p:nvPr/>
        </p:nvSpPr>
        <p:spPr bwMode="auto">
          <a:xfrm>
            <a:off x="5601975" y="3662496"/>
            <a:ext cx="867930" cy="200055"/>
          </a:xfrm>
          <a:prstGeom prst="rect">
            <a:avLst/>
          </a:prstGeom>
          <a:noFill/>
          <a:ln w="9525">
            <a:noFill/>
            <a:miter lim="800000"/>
            <a:headEnd/>
            <a:tailEnd/>
          </a:ln>
        </p:spPr>
        <p:txBody>
          <a:bodyPr wrap="none" lIns="0" tIns="0" rIns="0" bIns="0">
            <a:spAutoFit/>
          </a:bodyPr>
          <a:lstStyle/>
          <a:p>
            <a:r>
              <a:rPr lang="en-US" sz="1300" b="1" dirty="0">
                <a:solidFill>
                  <a:srgbClr val="000000"/>
                </a:solidFill>
                <a:latin typeface="Times New Roman" panose="02020603050405020304" pitchFamily="18" charset="0"/>
                <a:cs typeface="Times New Roman" panose="02020603050405020304" pitchFamily="18" charset="0"/>
              </a:rPr>
              <a:t>Vagus nerve</a:t>
            </a:r>
            <a:endParaRPr lang="en-US" b="1" dirty="0">
              <a:latin typeface="Times New Roman" panose="02020603050405020304" pitchFamily="18" charset="0"/>
              <a:cs typeface="Times New Roman" panose="02020603050405020304" pitchFamily="18" charset="0"/>
            </a:endParaRPr>
          </a:p>
        </p:txBody>
      </p:sp>
      <p:sp>
        <p:nvSpPr>
          <p:cNvPr id="13" name="Rectangle 21"/>
          <p:cNvSpPr/>
          <p:nvPr/>
        </p:nvSpPr>
        <p:spPr>
          <a:xfrm>
            <a:off x="5678175" y="6141294"/>
            <a:ext cx="2895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TextBox 13"/>
          <p:cNvSpPr txBox="1"/>
          <p:nvPr/>
        </p:nvSpPr>
        <p:spPr>
          <a:xfrm>
            <a:off x="5126394" y="3862789"/>
            <a:ext cx="1905000" cy="646331"/>
          </a:xfrm>
          <a:prstGeom prst="rect">
            <a:avLst/>
          </a:prstGeom>
          <a:noFill/>
        </p:spPr>
        <p:txBody>
          <a:bodyPr wrap="square" rtlCol="0">
            <a:spAutoFit/>
          </a:bodyPr>
          <a:lstStyle/>
          <a:p>
            <a:pPr algn="ctr"/>
            <a:r>
              <a:rPr lang="en-US" b="1" dirty="0" smtClean="0">
                <a:latin typeface="Times New Roman" panose="02020603050405020304" pitchFamily="18" charset="0"/>
                <a:cs typeface="Times New Roman" panose="02020603050405020304" pitchFamily="18" charset="0"/>
              </a:rPr>
              <a:t>Parasympathetic division</a:t>
            </a:r>
            <a:endParaRPr lang="en-US" b="1" dirty="0">
              <a:latin typeface="Times New Roman" panose="02020603050405020304" pitchFamily="18" charset="0"/>
              <a:cs typeface="Times New Roman" panose="02020603050405020304" pitchFamily="18" charset="0"/>
            </a:endParaRPr>
          </a:p>
        </p:txBody>
      </p:sp>
      <p:sp>
        <p:nvSpPr>
          <p:cNvPr id="15" name="Rectangle 48"/>
          <p:cNvSpPr/>
          <p:nvPr/>
        </p:nvSpPr>
        <p:spPr>
          <a:xfrm>
            <a:off x="5906775" y="2559894"/>
            <a:ext cx="646331" cy="369332"/>
          </a:xfrm>
          <a:prstGeom prst="rect">
            <a:avLst/>
          </a:prstGeom>
        </p:spPr>
        <p:txBody>
          <a:bodyPr wrap="none">
            <a:spAutoFit/>
          </a:bodyPr>
          <a:lstStyle/>
          <a:p>
            <a:r>
              <a:rPr lang="en-U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CNS</a:t>
            </a:r>
            <a:endPar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Rectangle 13"/>
          <p:cNvSpPr/>
          <p:nvPr/>
        </p:nvSpPr>
        <p:spPr>
          <a:xfrm>
            <a:off x="6821175" y="2102694"/>
            <a:ext cx="914400" cy="646331"/>
          </a:xfrm>
          <a:prstGeom prst="rect">
            <a:avLst/>
          </a:prstGeom>
        </p:spPr>
        <p:txBody>
          <a:bodyPr wrap="square">
            <a:spAutoFit/>
          </a:bodyPr>
          <a:lstStyle/>
          <a:p>
            <a:pPr marL="0" lvl="1"/>
            <a:r>
              <a:rPr lang="en-US" b="1" dirty="0" smtClean="0">
                <a:latin typeface="Times New Roman" panose="02020603050405020304" pitchFamily="18" charset="0"/>
                <a:cs typeface="Times New Roman" panose="02020603050405020304" pitchFamily="18" charset="0"/>
              </a:rPr>
              <a:t>Stimuli</a:t>
            </a:r>
            <a:r>
              <a:rPr lang="en-US" dirty="0" smtClean="0">
                <a:latin typeface="Times New Roman" panose="02020603050405020304" pitchFamily="18" charset="0"/>
                <a:cs typeface="Times New Roman" panose="02020603050405020304" pitchFamily="18" charset="0"/>
              </a:rPr>
              <a:t>:</a:t>
            </a:r>
          </a:p>
        </p:txBody>
      </p:sp>
      <p:sp>
        <p:nvSpPr>
          <p:cNvPr id="17" name="Rectangle 29"/>
          <p:cNvSpPr/>
          <p:nvPr/>
        </p:nvSpPr>
        <p:spPr>
          <a:xfrm>
            <a:off x="6821175" y="2407494"/>
            <a:ext cx="2057400" cy="584775"/>
          </a:xfrm>
          <a:prstGeom prst="rect">
            <a:avLst/>
          </a:prstGeom>
        </p:spPr>
        <p:txBody>
          <a:bodyPr wrap="square">
            <a:spAutoFit/>
          </a:bodyPr>
          <a:lstStyle/>
          <a:p>
            <a:r>
              <a:rPr lang="en-US" sz="1600" dirty="0" smtClean="0">
                <a:latin typeface="Times New Roman" panose="02020603050405020304" pitchFamily="18" charset="0"/>
                <a:cs typeface="Times New Roman" panose="02020603050405020304" pitchFamily="18" charset="0"/>
              </a:rPr>
              <a:t>Sight, smell, taste, or thought of food</a:t>
            </a:r>
            <a:endParaRPr lang="en-US" sz="16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135375" y="4769694"/>
            <a:ext cx="1143000" cy="523220"/>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Mucous cells</a:t>
            </a:r>
            <a:endParaRPr lang="en-US" sz="14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135375" y="5074494"/>
            <a:ext cx="1143000" cy="307777"/>
          </a:xfrm>
          <a:prstGeom prst="rect">
            <a:avLst/>
          </a:prstGeom>
          <a:solidFill>
            <a:schemeClr val="accent4">
              <a:lumMod val="40000"/>
              <a:lumOff val="60000"/>
            </a:schemeClr>
          </a:solidFill>
          <a:ln>
            <a:solidFill>
              <a:schemeClr val="accent6">
                <a:lumMod val="50000"/>
              </a:schemeClr>
            </a:solidFill>
          </a:ln>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Chief cells</a:t>
            </a:r>
            <a:endParaRPr lang="en-US" sz="14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135375" y="5379294"/>
            <a:ext cx="1143000" cy="523220"/>
          </a:xfrm>
          <a:prstGeom prst="rect">
            <a:avLst/>
          </a:prstGeom>
          <a:solidFill>
            <a:schemeClr val="accent5">
              <a:lumMod val="40000"/>
              <a:lumOff val="60000"/>
            </a:schemeClr>
          </a:solidFill>
          <a:ln>
            <a:solidFill>
              <a:schemeClr val="accent6">
                <a:lumMod val="50000"/>
              </a:schemeClr>
            </a:solidFill>
          </a:ln>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Parietal cells</a:t>
            </a:r>
            <a:endParaRPr lang="en-US" sz="1400" b="1" dirty="0">
              <a:latin typeface="Times New Roman" panose="02020603050405020304" pitchFamily="18" charset="0"/>
              <a:cs typeface="Times New Roman" panose="02020603050405020304" pitchFamily="18" charset="0"/>
            </a:endParaRPr>
          </a:p>
        </p:txBody>
      </p:sp>
      <p:grpSp>
        <p:nvGrpSpPr>
          <p:cNvPr id="21" name="Group 44"/>
          <p:cNvGrpSpPr/>
          <p:nvPr/>
        </p:nvGrpSpPr>
        <p:grpSpPr>
          <a:xfrm>
            <a:off x="7354575" y="4769694"/>
            <a:ext cx="1447800" cy="307777"/>
            <a:chOff x="6477000" y="4495800"/>
            <a:chExt cx="1447800" cy="307777"/>
          </a:xfrm>
        </p:grpSpPr>
        <p:sp>
          <p:nvSpPr>
            <p:cNvPr id="22" name="Right Arrow 36"/>
            <p:cNvSpPr/>
            <p:nvPr/>
          </p:nvSpPr>
          <p:spPr>
            <a:xfrm>
              <a:off x="6477000" y="4572000"/>
              <a:ext cx="304800" cy="228600"/>
            </a:xfrm>
            <a:prstGeom prst="right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w="12700">
              <a:solidFill>
                <a:srgbClr val="005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3" name="TextBox 22"/>
            <p:cNvSpPr txBox="1"/>
            <p:nvPr/>
          </p:nvSpPr>
          <p:spPr>
            <a:xfrm>
              <a:off x="6858000" y="4495800"/>
              <a:ext cx="1066800" cy="307777"/>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Mucus</a:t>
              </a:r>
              <a:endParaRPr lang="en-US" sz="1400" b="1" dirty="0">
                <a:latin typeface="Times New Roman" panose="02020603050405020304" pitchFamily="18" charset="0"/>
                <a:cs typeface="Times New Roman" panose="02020603050405020304" pitchFamily="18" charset="0"/>
              </a:endParaRPr>
            </a:p>
          </p:txBody>
        </p:sp>
      </p:grpSp>
      <p:grpSp>
        <p:nvGrpSpPr>
          <p:cNvPr id="24" name="Group 45"/>
          <p:cNvGrpSpPr/>
          <p:nvPr/>
        </p:nvGrpSpPr>
        <p:grpSpPr>
          <a:xfrm>
            <a:off x="7354575" y="5074494"/>
            <a:ext cx="1447800" cy="307777"/>
            <a:chOff x="6477000" y="4800600"/>
            <a:chExt cx="1447800" cy="307777"/>
          </a:xfrm>
        </p:grpSpPr>
        <p:sp>
          <p:nvSpPr>
            <p:cNvPr id="25" name="Right Arrow 37"/>
            <p:cNvSpPr/>
            <p:nvPr/>
          </p:nvSpPr>
          <p:spPr>
            <a:xfrm>
              <a:off x="6477000" y="4876800"/>
              <a:ext cx="304800" cy="228600"/>
            </a:xfrm>
            <a:prstGeom prst="right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w="12700">
              <a:solidFill>
                <a:srgbClr val="005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TextBox 25"/>
            <p:cNvSpPr txBox="1"/>
            <p:nvPr/>
          </p:nvSpPr>
          <p:spPr>
            <a:xfrm>
              <a:off x="6858000" y="4800600"/>
              <a:ext cx="1066800" cy="307777"/>
            </a:xfrm>
            <a:prstGeom prst="rect">
              <a:avLst/>
            </a:prstGeom>
            <a:solidFill>
              <a:schemeClr val="accent4">
                <a:lumMod val="40000"/>
                <a:lumOff val="60000"/>
              </a:schemeClr>
            </a:solidFill>
            <a:ln>
              <a:solidFill>
                <a:schemeClr val="accent6">
                  <a:lumMod val="50000"/>
                </a:schemeClr>
              </a:solidFill>
            </a:ln>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Pepsinogen</a:t>
              </a:r>
              <a:endParaRPr lang="en-US" sz="1400" b="1" dirty="0">
                <a:latin typeface="Times New Roman" panose="02020603050405020304" pitchFamily="18" charset="0"/>
                <a:cs typeface="Times New Roman" panose="02020603050405020304" pitchFamily="18" charset="0"/>
              </a:endParaRPr>
            </a:p>
          </p:txBody>
        </p:sp>
      </p:grpSp>
      <p:grpSp>
        <p:nvGrpSpPr>
          <p:cNvPr id="27" name="Group 46"/>
          <p:cNvGrpSpPr/>
          <p:nvPr/>
        </p:nvGrpSpPr>
        <p:grpSpPr>
          <a:xfrm>
            <a:off x="7354575" y="5379294"/>
            <a:ext cx="1447800" cy="307777"/>
            <a:chOff x="6477000" y="5105400"/>
            <a:chExt cx="1447800" cy="307777"/>
          </a:xfrm>
        </p:grpSpPr>
        <p:sp>
          <p:nvSpPr>
            <p:cNvPr id="28" name="Right Arrow 38"/>
            <p:cNvSpPr/>
            <p:nvPr/>
          </p:nvSpPr>
          <p:spPr>
            <a:xfrm>
              <a:off x="6477000" y="5181600"/>
              <a:ext cx="304800" cy="228600"/>
            </a:xfrm>
            <a:prstGeom prst="right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w="12700">
              <a:solidFill>
                <a:srgbClr val="005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9" name="TextBox 28"/>
            <p:cNvSpPr txBox="1"/>
            <p:nvPr/>
          </p:nvSpPr>
          <p:spPr>
            <a:xfrm>
              <a:off x="6858000" y="5105400"/>
              <a:ext cx="1066800" cy="307777"/>
            </a:xfrm>
            <a:prstGeom prst="rect">
              <a:avLst/>
            </a:prstGeom>
            <a:solidFill>
              <a:schemeClr val="accent5">
                <a:lumMod val="40000"/>
                <a:lumOff val="60000"/>
              </a:schemeClr>
            </a:solidFill>
            <a:ln>
              <a:solidFill>
                <a:schemeClr val="accent6">
                  <a:lumMod val="50000"/>
                </a:schemeClr>
              </a:solidFill>
            </a:ln>
          </p:spPr>
          <p:txBody>
            <a:bodyPr wrap="square" rtlCol="0">
              <a:spAutoFit/>
            </a:bodyPr>
            <a:lstStyle/>
            <a:p>
              <a:pPr algn="ctr"/>
              <a:r>
                <a:rPr lang="en-US" sz="1400" b="1" dirty="0" smtClean="0">
                  <a:latin typeface="Times New Roman" panose="02020603050405020304" pitchFamily="18" charset="0"/>
                  <a:cs typeface="Times New Roman" panose="02020603050405020304" pitchFamily="18" charset="0"/>
                </a:rPr>
                <a:t>HCl</a:t>
              </a:r>
              <a:endParaRPr lang="en-US" sz="1400" b="1" dirty="0">
                <a:latin typeface="Times New Roman" panose="02020603050405020304" pitchFamily="18" charset="0"/>
                <a:cs typeface="Times New Roman" panose="02020603050405020304" pitchFamily="18" charset="0"/>
              </a:endParaRPr>
            </a:p>
          </p:txBody>
        </p:sp>
      </p:grpSp>
      <p:grpSp>
        <p:nvGrpSpPr>
          <p:cNvPr id="30" name="Group 35"/>
          <p:cNvGrpSpPr/>
          <p:nvPr/>
        </p:nvGrpSpPr>
        <p:grpSpPr>
          <a:xfrm>
            <a:off x="7278375" y="4013456"/>
            <a:ext cx="851465" cy="832438"/>
            <a:chOff x="7082475" y="3553618"/>
            <a:chExt cx="851465" cy="832438"/>
          </a:xfrm>
        </p:grpSpPr>
        <p:sp>
          <p:nvSpPr>
            <p:cNvPr id="31" name="TextBox 30"/>
            <p:cNvSpPr txBox="1"/>
            <p:nvPr/>
          </p:nvSpPr>
          <p:spPr>
            <a:xfrm>
              <a:off x="7248140" y="3553618"/>
              <a:ext cx="685800" cy="369332"/>
            </a:xfrm>
            <a:prstGeom prst="rect">
              <a:avLst/>
            </a:prstGeom>
            <a:noFill/>
          </p:spPr>
          <p:txBody>
            <a:bodyPr wrap="square" rtlCol="0">
              <a:spAutoFit/>
            </a:bodyPr>
            <a:lstStyle/>
            <a:p>
              <a:r>
                <a:rPr lang="en-US"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ACh</a:t>
              </a:r>
              <a:endParaRPr lang="en-US"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32" name="Group 75"/>
            <p:cNvGrpSpPr/>
            <p:nvPr/>
          </p:nvGrpSpPr>
          <p:grpSpPr>
            <a:xfrm>
              <a:off x="7082475" y="3801281"/>
              <a:ext cx="609600" cy="584775"/>
              <a:chOff x="7086600" y="4114800"/>
              <a:chExt cx="609600" cy="584775"/>
            </a:xfrm>
          </p:grpSpPr>
          <p:sp>
            <p:nvSpPr>
              <p:cNvPr id="33" name="Oval 44"/>
              <p:cNvSpPr/>
              <p:nvPr/>
            </p:nvSpPr>
            <p:spPr>
              <a:xfrm>
                <a:off x="7162800" y="4191000"/>
                <a:ext cx="457200" cy="457200"/>
              </a:xfrm>
              <a:prstGeom prst="ellipse">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4" name="TextBox 33"/>
              <p:cNvSpPr txBox="1"/>
              <p:nvPr/>
            </p:nvSpPr>
            <p:spPr>
              <a:xfrm>
                <a:off x="7086600" y="4114800"/>
                <a:ext cx="6096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sp>
        <p:nvSpPr>
          <p:cNvPr id="35" name="TextBox 34"/>
          <p:cNvSpPr txBox="1"/>
          <p:nvPr/>
        </p:nvSpPr>
        <p:spPr>
          <a:xfrm>
            <a:off x="467544" y="3212976"/>
            <a:ext cx="4419600" cy="307777"/>
          </a:xfrm>
          <a:prstGeom prst="rect">
            <a:avLst/>
          </a:prstGeom>
          <a:noFill/>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Cephalic Phase of Gastric Activity</a:t>
            </a:r>
            <a:endParaRPr lang="en-US" sz="1400" b="1" dirty="0">
              <a:latin typeface="Times New Roman" panose="02020603050405020304" pitchFamily="18" charset="0"/>
              <a:cs typeface="Times New Roman" panose="02020603050405020304" pitchFamily="18" charset="0"/>
            </a:endParaRPr>
          </a:p>
        </p:txBody>
      </p:sp>
      <p:sp>
        <p:nvSpPr>
          <p:cNvPr id="36" name="Rectangle 4"/>
          <p:cNvSpPr/>
          <p:nvPr/>
        </p:nvSpPr>
        <p:spPr>
          <a:xfrm>
            <a:off x="467544" y="2402304"/>
            <a:ext cx="4639042" cy="738664"/>
          </a:xfrm>
          <a:prstGeom prst="rect">
            <a:avLst/>
          </a:prstGeom>
        </p:spPr>
        <p:txBody>
          <a:bodyPr wrap="square">
            <a:spAutoFit/>
          </a:bodyPr>
          <a:lstStyle/>
          <a:p>
            <a:pPr algn="just"/>
            <a:r>
              <a:rPr lang="en-US" sz="1400" dirty="0" smtClean="0">
                <a:latin typeface="Times New Roman" panose="02020603050405020304" pitchFamily="18" charset="0"/>
                <a:cs typeface="Times New Roman" panose="02020603050405020304" pitchFamily="18" charset="0"/>
              </a:rPr>
              <a:t>The nervous and endocrine systems collaborate to increase gastric secretion and motility when food is eaten and to suppress them when the stomach empties.</a:t>
            </a:r>
          </a:p>
        </p:txBody>
      </p:sp>
      <p:sp>
        <p:nvSpPr>
          <p:cNvPr id="37" name="Rectangle 28"/>
          <p:cNvSpPr/>
          <p:nvPr/>
        </p:nvSpPr>
        <p:spPr>
          <a:xfrm>
            <a:off x="467544" y="3577871"/>
            <a:ext cx="4606067" cy="523220"/>
          </a:xfrm>
          <a:prstGeom prst="rect">
            <a:avLst/>
          </a:prstGeom>
        </p:spPr>
        <p:txBody>
          <a:bodyPr wrap="square">
            <a:spAutoFit/>
          </a:bodyPr>
          <a:lstStyle/>
          <a:p>
            <a:pPr marL="0" lvl="1" algn="just"/>
            <a:r>
              <a:rPr lang="en-US" sz="1400" dirty="0" smtClean="0">
                <a:latin typeface="Times New Roman" panose="02020603050405020304" pitchFamily="18" charset="0"/>
                <a:cs typeface="Times New Roman" panose="02020603050405020304" pitchFamily="18" charset="0"/>
              </a:rPr>
              <a:t>Vagus nerve (</a:t>
            </a:r>
            <a:r>
              <a:rPr lang="en-US" sz="1400" b="1" dirty="0" smtClean="0">
                <a:latin typeface="Times New Roman" panose="02020603050405020304" pitchFamily="18" charset="0"/>
                <a:cs typeface="Times New Roman" panose="02020603050405020304" pitchFamily="18" charset="0"/>
              </a:rPr>
              <a:t>parasympathetic</a:t>
            </a:r>
            <a:r>
              <a:rPr lang="en-US" sz="1400" dirty="0" smtClean="0">
                <a:latin typeface="Times New Roman" panose="02020603050405020304" pitchFamily="18" charset="0"/>
                <a:cs typeface="Times New Roman" panose="02020603050405020304" pitchFamily="18" charset="0"/>
              </a:rPr>
              <a:t>) stimulates gastric secretion even before food is swallowed.</a:t>
            </a:r>
          </a:p>
        </p:txBody>
      </p:sp>
      <p:sp>
        <p:nvSpPr>
          <p:cNvPr id="38" name="Rectangle 27"/>
          <p:cNvSpPr/>
          <p:nvPr/>
        </p:nvSpPr>
        <p:spPr>
          <a:xfrm>
            <a:off x="467544" y="4077072"/>
            <a:ext cx="4599503" cy="523220"/>
          </a:xfrm>
          <a:prstGeom prst="rect">
            <a:avLst/>
          </a:prstGeom>
        </p:spPr>
        <p:txBody>
          <a:bodyPr wrap="square">
            <a:spAutoFit/>
          </a:bodyPr>
          <a:lstStyle/>
          <a:p>
            <a:pPr marL="0" lvl="1" algn="just"/>
            <a:r>
              <a:rPr lang="en-US" sz="1400" dirty="0" smtClean="0">
                <a:latin typeface="Times New Roman" panose="02020603050405020304" pitchFamily="18" charset="0"/>
                <a:cs typeface="Times New Roman" panose="02020603050405020304" pitchFamily="18" charset="0"/>
              </a:rPr>
              <a:t>The Cephalic Phase is directed by the CNS and prepares the stomach to receive food.</a:t>
            </a:r>
          </a:p>
        </p:txBody>
      </p:sp>
      <p:sp>
        <p:nvSpPr>
          <p:cNvPr id="2" name="Прямоугольник 1"/>
          <p:cNvSpPr/>
          <p:nvPr/>
        </p:nvSpPr>
        <p:spPr>
          <a:xfrm>
            <a:off x="4016911" y="1380163"/>
            <a:ext cx="4572000" cy="523220"/>
          </a:xfrm>
          <a:prstGeom prst="rect">
            <a:avLst/>
          </a:prstGeom>
        </p:spPr>
        <p:txBody>
          <a:bodyPr>
            <a:spAutoFit/>
          </a:bodyPr>
          <a:lstStyle/>
          <a:p>
            <a:pPr algn="ctr"/>
            <a:r>
              <a:rPr lang="en-US" sz="1400" b="1" dirty="0">
                <a:solidFill>
                  <a:srgbClr val="FF0000"/>
                </a:solidFill>
                <a:latin typeface="Times New Roman" panose="02020603050405020304" pitchFamily="18" charset="0"/>
                <a:cs typeface="Times New Roman" panose="02020603050405020304" pitchFamily="18" charset="0"/>
              </a:rPr>
              <a:t>Regulation of Gastric Activity by Autonomic or Visceral Reflexes </a:t>
            </a:r>
          </a:p>
        </p:txBody>
      </p:sp>
      <p:pic>
        <p:nvPicPr>
          <p:cNvPr id="39" name="Picture 2" descr="C:\Users\Даурен\Desktop\AlFarabi\pics\wqert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30133" y="5177158"/>
            <a:ext cx="1320201" cy="176545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782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763688" y="159420"/>
            <a:ext cx="5638748" cy="96375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marL="0" lvl="1" algn="ctr">
              <a:spcBef>
                <a:spcPct val="0"/>
              </a:spcBef>
            </a:pP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Anatomy </a:t>
            </a:r>
            <a:r>
              <a:rPr lang="en-US" sz="3100" cap="all" spc="-80" dirty="0">
                <a:latin typeface="Times New Roman" panose="02020603050405020304" pitchFamily="18" charset="0"/>
                <a:ea typeface="Verdana" panose="020B0604030504040204" pitchFamily="34" charset="0"/>
                <a:cs typeface="Times New Roman" panose="02020603050405020304" pitchFamily="18" charset="0"/>
              </a:rPr>
              <a:t>of the Autonomic Nervous </a:t>
            </a: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System</a:t>
            </a:r>
            <a:endParaRPr lang="en-US" sz="3100" cap="all" spc="-8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0" name="Прямая соединительная линия 9"/>
          <p:cNvCxnSpPr/>
          <p:nvPr/>
        </p:nvCxnSpPr>
        <p:spPr>
          <a:xfrm>
            <a:off x="421811" y="1196752"/>
            <a:ext cx="816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1.png" descr="image1.png"/>
          <p:cNvPicPr>
            <a:picLocks noChangeAspect="1"/>
          </p:cNvPicPr>
          <p:nvPr/>
        </p:nvPicPr>
        <p:blipFill>
          <a:blip r:embed="rId3"/>
          <a:stretch>
            <a:fillRect/>
          </a:stretch>
        </p:blipFill>
        <p:spPr>
          <a:xfrm>
            <a:off x="179512" y="198324"/>
            <a:ext cx="936104" cy="815882"/>
          </a:xfrm>
          <a:prstGeom prst="rect">
            <a:avLst/>
          </a:prstGeom>
          <a:ln w="12700" cap="flat">
            <a:noFill/>
            <a:miter lim="400000"/>
          </a:ln>
          <a:effectLst/>
        </p:spPr>
      </p:pic>
      <p:sp>
        <p:nvSpPr>
          <p:cNvPr id="13" name="Rectangle 21"/>
          <p:cNvSpPr/>
          <p:nvPr/>
        </p:nvSpPr>
        <p:spPr>
          <a:xfrm>
            <a:off x="6028816" y="5378505"/>
            <a:ext cx="2895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pic>
        <p:nvPicPr>
          <p:cNvPr id="39" name="Picture 3"/>
          <p:cNvPicPr>
            <a:picLocks noChangeAspect="1" noChangeArrowheads="1"/>
          </p:cNvPicPr>
          <p:nvPr/>
        </p:nvPicPr>
        <p:blipFill>
          <a:blip r:embed="rId4" cstate="print"/>
          <a:srcRect/>
          <a:stretch>
            <a:fillRect/>
          </a:stretch>
        </p:blipFill>
        <p:spPr bwMode="auto">
          <a:xfrm>
            <a:off x="4449859" y="1405547"/>
            <a:ext cx="4549109" cy="4895551"/>
          </a:xfrm>
          <a:prstGeom prst="rect">
            <a:avLst/>
          </a:prstGeom>
          <a:noFill/>
          <a:ln w="19050">
            <a:noFill/>
            <a:miter lim="800000"/>
            <a:headEnd/>
            <a:tailEnd/>
          </a:ln>
        </p:spPr>
      </p:pic>
      <p:sp>
        <p:nvSpPr>
          <p:cNvPr id="40" name="TextBox 39"/>
          <p:cNvSpPr txBox="1"/>
          <p:nvPr/>
        </p:nvSpPr>
        <p:spPr>
          <a:xfrm>
            <a:off x="323528" y="1304463"/>
            <a:ext cx="3905572"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Intestinal  Phase of Gastric Activity</a:t>
            </a:r>
            <a:endParaRPr lang="en-US" b="1" dirty="0">
              <a:latin typeface="Times New Roman" panose="02020603050405020304" pitchFamily="18" charset="0"/>
              <a:cs typeface="Times New Roman" panose="02020603050405020304" pitchFamily="18" charset="0"/>
            </a:endParaRPr>
          </a:p>
        </p:txBody>
      </p:sp>
      <p:sp>
        <p:nvSpPr>
          <p:cNvPr id="41" name="Rectangle 9"/>
          <p:cNvSpPr/>
          <p:nvPr/>
        </p:nvSpPr>
        <p:spPr>
          <a:xfrm>
            <a:off x="364976" y="1766128"/>
            <a:ext cx="5791200" cy="313932"/>
          </a:xfrm>
          <a:prstGeom prst="rect">
            <a:avLst/>
          </a:prstGeom>
        </p:spPr>
        <p:txBody>
          <a:bodyPr wrap="square">
            <a:spAutoFit/>
          </a:bodyPr>
          <a:lstStyle/>
          <a:p>
            <a:pPr marL="0" lvl="1" indent="-201168" algn="just">
              <a:lnSpc>
                <a:spcPct val="90000"/>
              </a:lnSpc>
              <a:buClr>
                <a:schemeClr val="accent1"/>
              </a:buClr>
              <a:buSzPct val="100000"/>
              <a:defRPr/>
            </a:pPr>
            <a:r>
              <a:rPr lang="en-US" sz="1600" dirty="0" smtClean="0">
                <a:latin typeface="Times New Roman" panose="02020603050405020304" pitchFamily="18" charset="0"/>
                <a:cs typeface="Times New Roman" panose="02020603050405020304" pitchFamily="18" charset="0"/>
              </a:rPr>
              <a:t>It begins when chyme first enters the duodenum.</a:t>
            </a:r>
          </a:p>
        </p:txBody>
      </p:sp>
      <p:sp>
        <p:nvSpPr>
          <p:cNvPr id="42" name="Rectangle 45"/>
          <p:cNvSpPr/>
          <p:nvPr/>
        </p:nvSpPr>
        <p:spPr>
          <a:xfrm>
            <a:off x="327740" y="3621032"/>
            <a:ext cx="4343400" cy="523220"/>
          </a:xfrm>
          <a:prstGeom prst="rect">
            <a:avLst/>
          </a:prstGeom>
        </p:spPr>
        <p:txBody>
          <a:bodyPr wrap="square">
            <a:spAutoFit/>
          </a:bodyPr>
          <a:lstStyle/>
          <a:p>
            <a:pPr algn="just"/>
            <a:r>
              <a:rPr lang="en-US" sz="1400" dirty="0" smtClean="0">
                <a:latin typeface="Times New Roman" panose="02020603050405020304" pitchFamily="18" charset="0"/>
                <a:cs typeface="Times New Roman" panose="02020603050405020304" pitchFamily="18" charset="0"/>
              </a:rPr>
              <a:t>Stretch receptors and chemoreceptors in the duodenum trigger the </a:t>
            </a:r>
            <a:r>
              <a:rPr lang="en-US" sz="1400" b="1" dirty="0" smtClean="0">
                <a:latin typeface="Times New Roman" panose="02020603050405020304" pitchFamily="18" charset="0"/>
                <a:cs typeface="Times New Roman" panose="02020603050405020304" pitchFamily="18" charset="0"/>
              </a:rPr>
              <a:t>Enterogastric Reflex</a:t>
            </a:r>
            <a:r>
              <a:rPr lang="en-US" sz="1400" dirty="0" smtClean="0">
                <a:latin typeface="Times New Roman" panose="02020603050405020304" pitchFamily="18" charset="0"/>
                <a:cs typeface="Times New Roman" panose="02020603050405020304" pitchFamily="18" charset="0"/>
              </a:rPr>
              <a:t>.</a:t>
            </a:r>
          </a:p>
        </p:txBody>
      </p:sp>
      <p:grpSp>
        <p:nvGrpSpPr>
          <p:cNvPr id="43" name="Group 21"/>
          <p:cNvGrpSpPr/>
          <p:nvPr/>
        </p:nvGrpSpPr>
        <p:grpSpPr>
          <a:xfrm>
            <a:off x="5095681" y="3767747"/>
            <a:ext cx="1312488" cy="596444"/>
            <a:chOff x="4631112" y="3505200"/>
            <a:chExt cx="1312488" cy="596444"/>
          </a:xfrm>
        </p:grpSpPr>
        <p:sp>
          <p:nvSpPr>
            <p:cNvPr id="44" name="Rectangle 20"/>
            <p:cNvSpPr>
              <a:spLocks noChangeArrowheads="1"/>
            </p:cNvSpPr>
            <p:nvPr/>
          </p:nvSpPr>
          <p:spPr bwMode="auto">
            <a:xfrm>
              <a:off x="4631112" y="3609201"/>
              <a:ext cx="1219200" cy="492443"/>
            </a:xfrm>
            <a:prstGeom prst="rect">
              <a:avLst/>
            </a:prstGeom>
            <a:noFill/>
            <a:ln w="9525">
              <a:noFill/>
              <a:miter lim="800000"/>
              <a:headEnd/>
              <a:tailEnd/>
            </a:ln>
          </p:spPr>
          <p:txBody>
            <a:bodyPr wrap="square" lIns="0" tIns="0" rIns="0" bIns="0">
              <a:spAutoFit/>
            </a:bodyPr>
            <a:lstStyle/>
            <a:p>
              <a:pPr algn="ctr"/>
              <a:r>
                <a:rPr lang="en-US" sz="1600" b="1" dirty="0" smtClean="0">
                  <a:solidFill>
                    <a:srgbClr val="000000"/>
                  </a:solidFill>
                  <a:latin typeface="Times New Roman" panose="02020603050405020304" pitchFamily="18" charset="0"/>
                  <a:cs typeface="Times New Roman" panose="02020603050405020304" pitchFamily="18" charset="0"/>
                </a:rPr>
                <a:t>Sympathetic </a:t>
              </a:r>
              <a:r>
                <a:rPr lang="en-US" sz="1600" b="1" dirty="0">
                  <a:solidFill>
                    <a:srgbClr val="000000"/>
                  </a:solidFill>
                  <a:latin typeface="Times New Roman" panose="02020603050405020304" pitchFamily="18" charset="0"/>
                  <a:cs typeface="Times New Roman" panose="02020603050405020304" pitchFamily="18" charset="0"/>
                </a:rPr>
                <a:t>nerve</a:t>
              </a:r>
              <a:endParaRPr lang="en-US" sz="1600" b="1" dirty="0">
                <a:latin typeface="Times New Roman" panose="02020603050405020304" pitchFamily="18" charset="0"/>
                <a:cs typeface="Times New Roman" panose="02020603050405020304" pitchFamily="18" charset="0"/>
              </a:endParaRPr>
            </a:p>
          </p:txBody>
        </p:sp>
        <p:cxnSp>
          <p:nvCxnSpPr>
            <p:cNvPr id="45" name="Straight Connector 14"/>
            <p:cNvCxnSpPr/>
            <p:nvPr/>
          </p:nvCxnSpPr>
          <p:spPr>
            <a:xfrm flipH="1">
              <a:off x="5562600" y="3505200"/>
              <a:ext cx="381000" cy="132123"/>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46" name="Rectangle 73"/>
          <p:cNvSpPr/>
          <p:nvPr/>
        </p:nvSpPr>
        <p:spPr>
          <a:xfrm>
            <a:off x="345390" y="4151546"/>
            <a:ext cx="4187414" cy="523220"/>
          </a:xfrm>
          <a:prstGeom prst="rect">
            <a:avLst/>
          </a:prstGeom>
        </p:spPr>
        <p:txBody>
          <a:bodyPr wrap="square">
            <a:spAutoFit/>
          </a:bodyPr>
          <a:lstStyle/>
          <a:p>
            <a:pPr marL="0" lvl="3" indent="-182880" algn="just">
              <a:buClr>
                <a:schemeClr val="accent2">
                  <a:tint val="85000"/>
                  <a:satMod val="285000"/>
                </a:schemeClr>
              </a:buClr>
              <a:buSzPct val="112000"/>
              <a:defRPr/>
            </a:pPr>
            <a:r>
              <a:rPr lang="en-US" sz="1400" dirty="0" smtClean="0">
                <a:latin typeface="Times New Roman" panose="02020603050405020304" pitchFamily="18" charset="0"/>
                <a:cs typeface="Times New Roman" panose="02020603050405020304" pitchFamily="18" charset="0"/>
              </a:rPr>
              <a:t>The medulla oblongata stimulates </a:t>
            </a:r>
            <a:r>
              <a:rPr lang="en-US" sz="1400" b="1" dirty="0" smtClean="0">
                <a:latin typeface="Times New Roman" panose="02020603050405020304" pitchFamily="18" charset="0"/>
                <a:cs typeface="Times New Roman" panose="02020603050405020304" pitchFamily="18" charset="0"/>
              </a:rPr>
              <a:t>sympathetic</a:t>
            </a:r>
            <a:r>
              <a:rPr lang="en-US" sz="1400" dirty="0" smtClean="0">
                <a:latin typeface="Times New Roman" panose="02020603050405020304" pitchFamily="18" charset="0"/>
                <a:cs typeface="Times New Roman" panose="02020603050405020304" pitchFamily="18" charset="0"/>
              </a:rPr>
              <a:t> neurons that send inhibitory signals to the stomach.</a:t>
            </a:r>
          </a:p>
        </p:txBody>
      </p:sp>
      <p:grpSp>
        <p:nvGrpSpPr>
          <p:cNvPr id="47" name="Group 75"/>
          <p:cNvGrpSpPr/>
          <p:nvPr/>
        </p:nvGrpSpPr>
        <p:grpSpPr>
          <a:xfrm>
            <a:off x="7470487" y="3466965"/>
            <a:ext cx="609600" cy="681782"/>
            <a:chOff x="7082118" y="3966418"/>
            <a:chExt cx="609600" cy="681782"/>
          </a:xfrm>
        </p:grpSpPr>
        <p:sp>
          <p:nvSpPr>
            <p:cNvPr id="48" name="Oval 76"/>
            <p:cNvSpPr/>
            <p:nvPr/>
          </p:nvSpPr>
          <p:spPr>
            <a:xfrm>
              <a:off x="7162800" y="4191000"/>
              <a:ext cx="457200" cy="457200"/>
            </a:xfrm>
            <a:prstGeom prst="ellipse">
              <a:avLst/>
            </a:prstGeom>
            <a:solidFill>
              <a:srgbClr val="FF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49" name="TextBox 48"/>
            <p:cNvSpPr txBox="1"/>
            <p:nvPr/>
          </p:nvSpPr>
          <p:spPr>
            <a:xfrm>
              <a:off x="7082118" y="3966418"/>
              <a:ext cx="609600" cy="523220"/>
            </a:xfrm>
            <a:prstGeom prst="rect">
              <a:avLst/>
            </a:prstGeom>
            <a:no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_</a:t>
              </a:r>
              <a:endPar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51" name="Group 109"/>
          <p:cNvGrpSpPr/>
          <p:nvPr/>
        </p:nvGrpSpPr>
        <p:grpSpPr>
          <a:xfrm>
            <a:off x="5717606" y="5444147"/>
            <a:ext cx="95251" cy="335756"/>
            <a:chOff x="5557837" y="5257800"/>
            <a:chExt cx="95251" cy="335756"/>
          </a:xfrm>
        </p:grpSpPr>
        <p:sp>
          <p:nvSpPr>
            <p:cNvPr id="52" name="Freeform 106"/>
            <p:cNvSpPr/>
            <p:nvPr/>
          </p:nvSpPr>
          <p:spPr>
            <a:xfrm>
              <a:off x="5562600" y="5257800"/>
              <a:ext cx="76200" cy="304800"/>
            </a:xfrm>
            <a:custGeom>
              <a:avLst/>
              <a:gdLst>
                <a:gd name="connsiteX0" fmla="*/ 10319 w 111126"/>
                <a:gd name="connsiteY0" fmla="*/ 41275 h 313531"/>
                <a:gd name="connsiteX1" fmla="*/ 48419 w 111126"/>
                <a:gd name="connsiteY1" fmla="*/ 131762 h 313531"/>
                <a:gd name="connsiteX2" fmla="*/ 29369 w 111126"/>
                <a:gd name="connsiteY2" fmla="*/ 250825 h 313531"/>
                <a:gd name="connsiteX3" fmla="*/ 19844 w 111126"/>
                <a:gd name="connsiteY3" fmla="*/ 307975 h 313531"/>
                <a:gd name="connsiteX4" fmla="*/ 57944 w 111126"/>
                <a:gd name="connsiteY4" fmla="*/ 269875 h 313531"/>
                <a:gd name="connsiteX5" fmla="*/ 81757 w 111126"/>
                <a:gd name="connsiteY5" fmla="*/ 303212 h 313531"/>
                <a:gd name="connsiteX6" fmla="*/ 72232 w 111126"/>
                <a:gd name="connsiteY6" fmla="*/ 207962 h 313531"/>
                <a:gd name="connsiteX7" fmla="*/ 62707 w 111126"/>
                <a:gd name="connsiteY7" fmla="*/ 117475 h 313531"/>
                <a:gd name="connsiteX8" fmla="*/ 110332 w 111126"/>
                <a:gd name="connsiteY8" fmla="*/ 12700 h 313531"/>
                <a:gd name="connsiteX9" fmla="*/ 10319 w 111126"/>
                <a:gd name="connsiteY9" fmla="*/ 41275 h 31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126" h="313531">
                  <a:moveTo>
                    <a:pt x="10319" y="41275"/>
                  </a:moveTo>
                  <a:cubicBezTo>
                    <a:pt x="0" y="61119"/>
                    <a:pt x="45244" y="96837"/>
                    <a:pt x="48419" y="131762"/>
                  </a:cubicBezTo>
                  <a:cubicBezTo>
                    <a:pt x="51594" y="166687"/>
                    <a:pt x="34131" y="221456"/>
                    <a:pt x="29369" y="250825"/>
                  </a:cubicBezTo>
                  <a:cubicBezTo>
                    <a:pt x="24607" y="280194"/>
                    <a:pt x="15082" y="304800"/>
                    <a:pt x="19844" y="307975"/>
                  </a:cubicBezTo>
                  <a:cubicBezTo>
                    <a:pt x="24606" y="311150"/>
                    <a:pt x="47625" y="270669"/>
                    <a:pt x="57944" y="269875"/>
                  </a:cubicBezTo>
                  <a:cubicBezTo>
                    <a:pt x="68263" y="269081"/>
                    <a:pt x="79376" y="313531"/>
                    <a:pt x="81757" y="303212"/>
                  </a:cubicBezTo>
                  <a:cubicBezTo>
                    <a:pt x="84138" y="292893"/>
                    <a:pt x="75407" y="238918"/>
                    <a:pt x="72232" y="207962"/>
                  </a:cubicBezTo>
                  <a:cubicBezTo>
                    <a:pt x="69057" y="177006"/>
                    <a:pt x="56357" y="150019"/>
                    <a:pt x="62707" y="117475"/>
                  </a:cubicBezTo>
                  <a:cubicBezTo>
                    <a:pt x="69057" y="84931"/>
                    <a:pt x="111126" y="25400"/>
                    <a:pt x="110332" y="12700"/>
                  </a:cubicBezTo>
                  <a:cubicBezTo>
                    <a:pt x="109538" y="0"/>
                    <a:pt x="20638" y="21431"/>
                    <a:pt x="10319" y="41275"/>
                  </a:cubicBezTo>
                  <a:close/>
                </a:path>
              </a:pathLst>
            </a:custGeom>
            <a:solidFill>
              <a:srgbClr val="BB9FB1"/>
            </a:solidFill>
            <a:ln w="12700">
              <a:solidFill>
                <a:srgbClr val="C991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53" name="Freeform 107"/>
            <p:cNvSpPr/>
            <p:nvPr/>
          </p:nvSpPr>
          <p:spPr>
            <a:xfrm>
              <a:off x="5557837" y="5286375"/>
              <a:ext cx="45719" cy="276225"/>
            </a:xfrm>
            <a:custGeom>
              <a:avLst/>
              <a:gdLst>
                <a:gd name="connsiteX0" fmla="*/ 0 w 37306"/>
                <a:gd name="connsiteY0" fmla="*/ 0 h 278607"/>
                <a:gd name="connsiteX1" fmla="*/ 33337 w 37306"/>
                <a:gd name="connsiteY1" fmla="*/ 90488 h 278607"/>
                <a:gd name="connsiteX2" fmla="*/ 23812 w 37306"/>
                <a:gd name="connsiteY2" fmla="*/ 252413 h 278607"/>
                <a:gd name="connsiteX3" fmla="*/ 23812 w 37306"/>
                <a:gd name="connsiteY3" fmla="*/ 247650 h 278607"/>
              </a:gdLst>
              <a:ahLst/>
              <a:cxnLst>
                <a:cxn ang="0">
                  <a:pos x="connsiteX0" y="connsiteY0"/>
                </a:cxn>
                <a:cxn ang="0">
                  <a:pos x="connsiteX1" y="connsiteY1"/>
                </a:cxn>
                <a:cxn ang="0">
                  <a:pos x="connsiteX2" y="connsiteY2"/>
                </a:cxn>
                <a:cxn ang="0">
                  <a:pos x="connsiteX3" y="connsiteY3"/>
                </a:cxn>
              </a:cxnLst>
              <a:rect l="l" t="t" r="r" b="b"/>
              <a:pathLst>
                <a:path w="37306" h="278607">
                  <a:moveTo>
                    <a:pt x="0" y="0"/>
                  </a:moveTo>
                  <a:cubicBezTo>
                    <a:pt x="14684" y="24209"/>
                    <a:pt x="29368" y="48419"/>
                    <a:pt x="33337" y="90488"/>
                  </a:cubicBezTo>
                  <a:cubicBezTo>
                    <a:pt x="37306" y="132557"/>
                    <a:pt x="25400" y="226219"/>
                    <a:pt x="23812" y="252413"/>
                  </a:cubicBezTo>
                  <a:cubicBezTo>
                    <a:pt x="22225" y="278607"/>
                    <a:pt x="23018" y="263128"/>
                    <a:pt x="23812" y="247650"/>
                  </a:cubicBezTo>
                </a:path>
              </a:pathLst>
            </a:custGeom>
            <a:ln>
              <a:solidFill>
                <a:srgbClr val="DBC7D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54" name="Freeform 108"/>
            <p:cNvSpPr/>
            <p:nvPr/>
          </p:nvSpPr>
          <p:spPr>
            <a:xfrm>
              <a:off x="5617369" y="5272088"/>
              <a:ext cx="35719" cy="321468"/>
            </a:xfrm>
            <a:custGeom>
              <a:avLst/>
              <a:gdLst>
                <a:gd name="connsiteX0" fmla="*/ 26194 w 35719"/>
                <a:gd name="connsiteY0" fmla="*/ 0 h 321468"/>
                <a:gd name="connsiteX1" fmla="*/ 2381 w 35719"/>
                <a:gd name="connsiteY1" fmla="*/ 90487 h 321468"/>
                <a:gd name="connsiteX2" fmla="*/ 11906 w 35719"/>
                <a:gd name="connsiteY2" fmla="*/ 233362 h 321468"/>
                <a:gd name="connsiteX3" fmla="*/ 26194 w 35719"/>
                <a:gd name="connsiteY3" fmla="*/ 309562 h 321468"/>
                <a:gd name="connsiteX4" fmla="*/ 35719 w 35719"/>
                <a:gd name="connsiteY4" fmla="*/ 304800 h 321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9" h="321468">
                  <a:moveTo>
                    <a:pt x="26194" y="0"/>
                  </a:moveTo>
                  <a:cubicBezTo>
                    <a:pt x="15478" y="25796"/>
                    <a:pt x="4762" y="51593"/>
                    <a:pt x="2381" y="90487"/>
                  </a:cubicBezTo>
                  <a:cubicBezTo>
                    <a:pt x="0" y="129381"/>
                    <a:pt x="7937" y="196850"/>
                    <a:pt x="11906" y="233362"/>
                  </a:cubicBezTo>
                  <a:cubicBezTo>
                    <a:pt x="15875" y="269875"/>
                    <a:pt x="22225" y="297656"/>
                    <a:pt x="26194" y="309562"/>
                  </a:cubicBezTo>
                  <a:cubicBezTo>
                    <a:pt x="30163" y="321468"/>
                    <a:pt x="32941" y="313134"/>
                    <a:pt x="35719" y="304800"/>
                  </a:cubicBezTo>
                </a:path>
              </a:pathLst>
            </a:custGeom>
            <a:ln>
              <a:solidFill>
                <a:srgbClr val="DBC7D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grpSp>
      <p:sp>
        <p:nvSpPr>
          <p:cNvPr id="55" name="Rectangle 85"/>
          <p:cNvSpPr/>
          <p:nvPr/>
        </p:nvSpPr>
        <p:spPr>
          <a:xfrm>
            <a:off x="323528" y="2091557"/>
            <a:ext cx="1600200" cy="369332"/>
          </a:xfrm>
          <a:prstGeom prst="rect">
            <a:avLst/>
          </a:prstGeom>
        </p:spPr>
        <p:txBody>
          <a:bodyPr wrap="square">
            <a:spAutoFit/>
          </a:bodyPr>
          <a:lstStyle/>
          <a:p>
            <a:pPr marL="0" lvl="1"/>
            <a:r>
              <a:rPr lang="en-US" b="1" dirty="0" smtClean="0">
                <a:latin typeface="Times New Roman" panose="02020603050405020304" pitchFamily="18" charset="0"/>
                <a:cs typeface="Times New Roman" panose="02020603050405020304" pitchFamily="18" charset="0"/>
              </a:rPr>
              <a:t>Stimuli:</a:t>
            </a:r>
            <a:endParaRPr lang="en-US" dirty="0" smtClean="0">
              <a:latin typeface="Times New Roman" panose="02020603050405020304" pitchFamily="18" charset="0"/>
              <a:cs typeface="Times New Roman" panose="02020603050405020304" pitchFamily="18" charset="0"/>
            </a:endParaRPr>
          </a:p>
        </p:txBody>
      </p:sp>
      <p:sp>
        <p:nvSpPr>
          <p:cNvPr id="56" name="TextBox 55"/>
          <p:cNvSpPr txBox="1"/>
          <p:nvPr/>
        </p:nvSpPr>
        <p:spPr>
          <a:xfrm>
            <a:off x="323528" y="2503066"/>
            <a:ext cx="4267200" cy="307777"/>
          </a:xfrm>
          <a:prstGeom prst="rect">
            <a:avLst/>
          </a:prstGeom>
          <a:noFill/>
        </p:spPr>
        <p:txBody>
          <a:bodyPr wrap="square" rtlCol="0">
            <a:spAutoFit/>
          </a:bodyPr>
          <a:lstStyle/>
          <a:p>
            <a:pPr algn="just"/>
            <a:r>
              <a:rPr lang="en-US" sz="1400" b="1" dirty="0" smtClean="0">
                <a:latin typeface="Times New Roman" panose="02020603050405020304" pitchFamily="18" charset="0"/>
                <a:cs typeface="Times New Roman" panose="02020603050405020304" pitchFamily="18" charset="0"/>
              </a:rPr>
              <a:t>Distention of the duodenum by the chyme.</a:t>
            </a:r>
            <a:endParaRPr lang="en-US" sz="1400" b="1" dirty="0">
              <a:latin typeface="Times New Roman" panose="02020603050405020304" pitchFamily="18" charset="0"/>
              <a:cs typeface="Times New Roman" panose="02020603050405020304" pitchFamily="18" charset="0"/>
            </a:endParaRPr>
          </a:p>
        </p:txBody>
      </p:sp>
      <p:sp>
        <p:nvSpPr>
          <p:cNvPr id="57" name="TextBox 56"/>
          <p:cNvSpPr txBox="1"/>
          <p:nvPr/>
        </p:nvSpPr>
        <p:spPr>
          <a:xfrm>
            <a:off x="323528" y="2813826"/>
            <a:ext cx="4648200" cy="307777"/>
          </a:xfrm>
          <a:prstGeom prst="rect">
            <a:avLst/>
          </a:prstGeom>
          <a:noFill/>
        </p:spPr>
        <p:txBody>
          <a:bodyPr wrap="square" rtlCol="0">
            <a:spAutoFit/>
          </a:bodyPr>
          <a:lstStyle/>
          <a:p>
            <a:r>
              <a:rPr lang="en-US" sz="1400" b="1" dirty="0" smtClean="0">
                <a:latin typeface="Times New Roman" panose="02020603050405020304" pitchFamily="18" charset="0"/>
                <a:cs typeface="Times New Roman" panose="02020603050405020304" pitchFamily="18" charset="0"/>
              </a:rPr>
              <a:t>Decrease in the pH of the duodenum by the chyme.</a:t>
            </a:r>
            <a:endParaRPr lang="en-US" sz="1400" b="1" dirty="0">
              <a:latin typeface="Times New Roman" panose="02020603050405020304" pitchFamily="18" charset="0"/>
              <a:cs typeface="Times New Roman" panose="02020603050405020304" pitchFamily="18" charset="0"/>
            </a:endParaRPr>
          </a:p>
        </p:txBody>
      </p:sp>
      <p:sp>
        <p:nvSpPr>
          <p:cNvPr id="58" name="Rectangle 90"/>
          <p:cNvSpPr/>
          <p:nvPr/>
        </p:nvSpPr>
        <p:spPr>
          <a:xfrm>
            <a:off x="323528" y="3212976"/>
            <a:ext cx="1184940" cy="369332"/>
          </a:xfrm>
          <a:prstGeom prst="rect">
            <a:avLst/>
          </a:prstGeom>
        </p:spPr>
        <p:txBody>
          <a:bodyPr wrap="none">
            <a:spAutoFit/>
          </a:bodyPr>
          <a:lstStyle/>
          <a:p>
            <a:r>
              <a:rPr lang="en-US" b="1" dirty="0" smtClean="0">
                <a:latin typeface="Times New Roman" panose="02020603050405020304" pitchFamily="18" charset="0"/>
                <a:cs typeface="Times New Roman" panose="02020603050405020304" pitchFamily="18" charset="0"/>
              </a:rPr>
              <a:t>Response:</a:t>
            </a:r>
            <a:endParaRPr lang="en-US" b="1" dirty="0">
              <a:latin typeface="Times New Roman" panose="02020603050405020304" pitchFamily="18" charset="0"/>
              <a:cs typeface="Times New Roman" panose="02020603050405020304" pitchFamily="18" charset="0"/>
            </a:endParaRPr>
          </a:p>
        </p:txBody>
      </p:sp>
      <p:sp>
        <p:nvSpPr>
          <p:cNvPr id="59" name="TextBox 58"/>
          <p:cNvSpPr txBox="1"/>
          <p:nvPr/>
        </p:nvSpPr>
        <p:spPr>
          <a:xfrm>
            <a:off x="5874769" y="4529747"/>
            <a:ext cx="1143000" cy="276999"/>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Mucous cells</a:t>
            </a:r>
            <a:endParaRPr lang="en-US" sz="1200" b="1" dirty="0">
              <a:latin typeface="Times New Roman" panose="02020603050405020304" pitchFamily="18" charset="0"/>
              <a:cs typeface="Times New Roman" panose="02020603050405020304" pitchFamily="18" charset="0"/>
            </a:endParaRPr>
          </a:p>
        </p:txBody>
      </p:sp>
      <p:sp>
        <p:nvSpPr>
          <p:cNvPr id="60" name="TextBox 59"/>
          <p:cNvSpPr txBox="1"/>
          <p:nvPr/>
        </p:nvSpPr>
        <p:spPr>
          <a:xfrm>
            <a:off x="5874769" y="4834547"/>
            <a:ext cx="1143000" cy="276999"/>
          </a:xfrm>
          <a:prstGeom prst="rect">
            <a:avLst/>
          </a:prstGeom>
          <a:solidFill>
            <a:schemeClr val="accent4">
              <a:lumMod val="40000"/>
              <a:lumOff val="60000"/>
            </a:schemeClr>
          </a:solidFill>
          <a:ln>
            <a:solidFill>
              <a:schemeClr val="accent6">
                <a:lumMod val="50000"/>
              </a:schemeClr>
            </a:solidFill>
          </a:ln>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Chief cells</a:t>
            </a:r>
            <a:endParaRPr lang="en-US" sz="1200" b="1" dirty="0">
              <a:latin typeface="Times New Roman" panose="02020603050405020304" pitchFamily="18" charset="0"/>
              <a:cs typeface="Times New Roman" panose="02020603050405020304" pitchFamily="18" charset="0"/>
            </a:endParaRPr>
          </a:p>
        </p:txBody>
      </p:sp>
      <p:sp>
        <p:nvSpPr>
          <p:cNvPr id="61" name="TextBox 60"/>
          <p:cNvSpPr txBox="1"/>
          <p:nvPr/>
        </p:nvSpPr>
        <p:spPr>
          <a:xfrm>
            <a:off x="5874769" y="5139347"/>
            <a:ext cx="1143000" cy="276999"/>
          </a:xfrm>
          <a:prstGeom prst="rect">
            <a:avLst/>
          </a:prstGeom>
          <a:solidFill>
            <a:schemeClr val="accent5">
              <a:lumMod val="40000"/>
              <a:lumOff val="60000"/>
            </a:schemeClr>
          </a:solidFill>
          <a:ln>
            <a:solidFill>
              <a:schemeClr val="accent6">
                <a:lumMod val="50000"/>
              </a:schemeClr>
            </a:solidFill>
          </a:ln>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Parietal cells</a:t>
            </a:r>
            <a:endParaRPr lang="en-US" sz="1200" b="1" dirty="0">
              <a:latin typeface="Times New Roman" panose="02020603050405020304" pitchFamily="18" charset="0"/>
              <a:cs typeface="Times New Roman" panose="02020603050405020304" pitchFamily="18" charset="0"/>
            </a:endParaRPr>
          </a:p>
        </p:txBody>
      </p:sp>
      <p:grpSp>
        <p:nvGrpSpPr>
          <p:cNvPr id="62" name="Group 44"/>
          <p:cNvGrpSpPr/>
          <p:nvPr/>
        </p:nvGrpSpPr>
        <p:grpSpPr>
          <a:xfrm>
            <a:off x="7093969" y="4529747"/>
            <a:ext cx="1447800" cy="304800"/>
            <a:chOff x="6477000" y="4495800"/>
            <a:chExt cx="1447800" cy="304800"/>
          </a:xfrm>
        </p:grpSpPr>
        <p:sp>
          <p:nvSpPr>
            <p:cNvPr id="63" name="Right Arrow 103"/>
            <p:cNvSpPr/>
            <p:nvPr/>
          </p:nvSpPr>
          <p:spPr>
            <a:xfrm>
              <a:off x="6477000" y="4572000"/>
              <a:ext cx="304800" cy="228600"/>
            </a:xfrm>
            <a:prstGeom prst="right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w="12700">
              <a:solidFill>
                <a:srgbClr val="005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64" name="TextBox 63"/>
            <p:cNvSpPr txBox="1"/>
            <p:nvPr/>
          </p:nvSpPr>
          <p:spPr>
            <a:xfrm>
              <a:off x="6858000" y="4495800"/>
              <a:ext cx="1066800" cy="276999"/>
            </a:xfrm>
            <a:prstGeom prst="rect">
              <a:avLst/>
            </a:prstGeom>
            <a:solidFill>
              <a:schemeClr val="accent6">
                <a:lumMod val="40000"/>
                <a:lumOff val="60000"/>
              </a:schemeClr>
            </a:solidFill>
            <a:ln>
              <a:solidFill>
                <a:schemeClr val="accent6">
                  <a:lumMod val="50000"/>
                </a:schemeClr>
              </a:solidFill>
            </a:ln>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Mucus</a:t>
              </a:r>
              <a:endParaRPr lang="en-US" sz="1200" b="1" dirty="0">
                <a:latin typeface="Times New Roman" panose="02020603050405020304" pitchFamily="18" charset="0"/>
                <a:cs typeface="Times New Roman" panose="02020603050405020304" pitchFamily="18" charset="0"/>
              </a:endParaRPr>
            </a:p>
          </p:txBody>
        </p:sp>
      </p:grpSp>
      <p:grpSp>
        <p:nvGrpSpPr>
          <p:cNvPr id="65" name="Group 45"/>
          <p:cNvGrpSpPr/>
          <p:nvPr/>
        </p:nvGrpSpPr>
        <p:grpSpPr>
          <a:xfrm>
            <a:off x="7093969" y="4834547"/>
            <a:ext cx="1447800" cy="304800"/>
            <a:chOff x="6477000" y="4800600"/>
            <a:chExt cx="1447800" cy="304800"/>
          </a:xfrm>
        </p:grpSpPr>
        <p:sp>
          <p:nvSpPr>
            <p:cNvPr id="66" name="Right Arrow 109"/>
            <p:cNvSpPr/>
            <p:nvPr/>
          </p:nvSpPr>
          <p:spPr>
            <a:xfrm>
              <a:off x="6477000" y="4876800"/>
              <a:ext cx="304800" cy="228600"/>
            </a:xfrm>
            <a:prstGeom prst="right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w="12700">
              <a:solidFill>
                <a:srgbClr val="005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67" name="TextBox 66"/>
            <p:cNvSpPr txBox="1"/>
            <p:nvPr/>
          </p:nvSpPr>
          <p:spPr>
            <a:xfrm>
              <a:off x="6858000" y="4800600"/>
              <a:ext cx="1066800" cy="276999"/>
            </a:xfrm>
            <a:prstGeom prst="rect">
              <a:avLst/>
            </a:prstGeom>
            <a:solidFill>
              <a:schemeClr val="accent4">
                <a:lumMod val="40000"/>
                <a:lumOff val="60000"/>
              </a:schemeClr>
            </a:solidFill>
            <a:ln>
              <a:solidFill>
                <a:schemeClr val="accent6">
                  <a:lumMod val="50000"/>
                </a:schemeClr>
              </a:solidFill>
            </a:ln>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Pepsinogen</a:t>
              </a:r>
              <a:endParaRPr lang="en-US" sz="1200" b="1" dirty="0">
                <a:latin typeface="Times New Roman" panose="02020603050405020304" pitchFamily="18" charset="0"/>
                <a:cs typeface="Times New Roman" panose="02020603050405020304" pitchFamily="18" charset="0"/>
              </a:endParaRPr>
            </a:p>
          </p:txBody>
        </p:sp>
      </p:grpSp>
      <p:grpSp>
        <p:nvGrpSpPr>
          <p:cNvPr id="68" name="Group 46"/>
          <p:cNvGrpSpPr/>
          <p:nvPr/>
        </p:nvGrpSpPr>
        <p:grpSpPr>
          <a:xfrm>
            <a:off x="7093969" y="5139347"/>
            <a:ext cx="1447800" cy="304800"/>
            <a:chOff x="6477000" y="5105400"/>
            <a:chExt cx="1447800" cy="304800"/>
          </a:xfrm>
        </p:grpSpPr>
        <p:sp>
          <p:nvSpPr>
            <p:cNvPr id="69" name="Right Arrow 112"/>
            <p:cNvSpPr/>
            <p:nvPr/>
          </p:nvSpPr>
          <p:spPr>
            <a:xfrm>
              <a:off x="6477000" y="5181600"/>
              <a:ext cx="304800" cy="228600"/>
            </a:xfrm>
            <a:prstGeom prst="right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ln w="12700">
              <a:solidFill>
                <a:srgbClr val="005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70" name="TextBox 69"/>
            <p:cNvSpPr txBox="1"/>
            <p:nvPr/>
          </p:nvSpPr>
          <p:spPr>
            <a:xfrm>
              <a:off x="6858000" y="5105400"/>
              <a:ext cx="1066800" cy="276999"/>
            </a:xfrm>
            <a:prstGeom prst="rect">
              <a:avLst/>
            </a:prstGeom>
            <a:solidFill>
              <a:schemeClr val="accent5">
                <a:lumMod val="40000"/>
                <a:lumOff val="60000"/>
              </a:schemeClr>
            </a:solidFill>
            <a:ln>
              <a:solidFill>
                <a:schemeClr val="accent6">
                  <a:lumMod val="50000"/>
                </a:schemeClr>
              </a:solidFill>
            </a:ln>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HCl</a:t>
              </a:r>
              <a:endParaRPr lang="en-US" sz="1200" b="1" dirty="0">
                <a:latin typeface="Times New Roman" panose="02020603050405020304" pitchFamily="18" charset="0"/>
                <a:cs typeface="Times New Roman" panose="02020603050405020304" pitchFamily="18" charset="0"/>
              </a:endParaRPr>
            </a:p>
          </p:txBody>
        </p:sp>
      </p:grpSp>
      <p:grpSp>
        <p:nvGrpSpPr>
          <p:cNvPr id="71" name="Group 120"/>
          <p:cNvGrpSpPr/>
          <p:nvPr/>
        </p:nvGrpSpPr>
        <p:grpSpPr>
          <a:xfrm>
            <a:off x="7017769" y="4453547"/>
            <a:ext cx="609600" cy="1132820"/>
            <a:chOff x="7391400" y="5334000"/>
            <a:chExt cx="609600" cy="1132820"/>
          </a:xfrm>
        </p:grpSpPr>
        <p:sp>
          <p:nvSpPr>
            <p:cNvPr id="72" name="TextBox 71"/>
            <p:cNvSpPr txBox="1"/>
            <p:nvPr/>
          </p:nvSpPr>
          <p:spPr>
            <a:xfrm>
              <a:off x="7391400" y="5334000"/>
              <a:ext cx="6096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X</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3" name="TextBox 72"/>
            <p:cNvSpPr txBox="1"/>
            <p:nvPr/>
          </p:nvSpPr>
          <p:spPr>
            <a:xfrm>
              <a:off x="7391400" y="5638800"/>
              <a:ext cx="6096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X</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4" name="TextBox 73"/>
            <p:cNvSpPr txBox="1"/>
            <p:nvPr/>
          </p:nvSpPr>
          <p:spPr>
            <a:xfrm>
              <a:off x="7391400" y="5943600"/>
              <a:ext cx="6096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X</a:t>
              </a:r>
              <a:endParaRPr lang="en-US" sz="2800" b="1" dirty="0">
                <a:solidFill>
                  <a:srgbClr val="FF0000"/>
                </a:solidFill>
                <a:latin typeface="Times New Roman" panose="02020603050405020304" pitchFamily="18" charset="0"/>
                <a:cs typeface="Times New Roman" panose="02020603050405020304" pitchFamily="18" charset="0"/>
              </a:endParaRPr>
            </a:p>
          </p:txBody>
        </p:sp>
      </p:grpSp>
      <p:sp>
        <p:nvSpPr>
          <p:cNvPr id="75" name="TextBox 74"/>
          <p:cNvSpPr txBox="1"/>
          <p:nvPr/>
        </p:nvSpPr>
        <p:spPr>
          <a:xfrm>
            <a:off x="337612" y="4655602"/>
            <a:ext cx="4267200" cy="954107"/>
          </a:xfrm>
          <a:prstGeom prst="rect">
            <a:avLst/>
          </a:prstGeom>
          <a:noFill/>
        </p:spPr>
        <p:txBody>
          <a:bodyPr wrap="square" rtlCol="0">
            <a:spAutoFit/>
          </a:bodyPr>
          <a:lstStyle/>
          <a:p>
            <a:pPr algn="just"/>
            <a:r>
              <a:rPr lang="en-US" sz="1400" dirty="0" smtClean="0">
                <a:latin typeface="Times New Roman" panose="02020603050405020304" pitchFamily="18" charset="0"/>
                <a:cs typeface="Times New Roman" panose="02020603050405020304" pitchFamily="18" charset="0"/>
              </a:rPr>
              <a:t>The net result is that immediately after the chyme enters the duodenum, gastric contractions decrease, and further discharge of chyme is prevented, giving the duodenum time to neutralize and digest the acidic chyme.</a:t>
            </a:r>
            <a:endParaRPr lang="en-US" sz="1400" dirty="0">
              <a:latin typeface="Times New Roman" panose="02020603050405020304" pitchFamily="18" charset="0"/>
              <a:cs typeface="Times New Roman" panose="02020603050405020304" pitchFamily="18" charset="0"/>
            </a:endParaRPr>
          </a:p>
        </p:txBody>
      </p:sp>
      <p:pic>
        <p:nvPicPr>
          <p:cNvPr id="50" name="Picture 2" descr="C:\Users\Даурен\Desktop\AlFarabi\pics\wqert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147012">
            <a:off x="328329" y="5284634"/>
            <a:ext cx="1320201" cy="176545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7617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763688" y="159420"/>
            <a:ext cx="5638748" cy="96375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marL="0" lvl="1" algn="ctr">
              <a:spcBef>
                <a:spcPct val="0"/>
              </a:spcBef>
            </a:pP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Autonomic Effects on Target Organs</a:t>
            </a:r>
            <a:endParaRPr lang="en-US" sz="3100" cap="all" spc="-8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0" name="Прямая соединительная линия 9"/>
          <p:cNvCxnSpPr/>
          <p:nvPr/>
        </p:nvCxnSpPr>
        <p:spPr>
          <a:xfrm>
            <a:off x="421811" y="1196752"/>
            <a:ext cx="816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1.png" descr="image1.png"/>
          <p:cNvPicPr>
            <a:picLocks noChangeAspect="1"/>
          </p:cNvPicPr>
          <p:nvPr/>
        </p:nvPicPr>
        <p:blipFill>
          <a:blip r:embed="rId3"/>
          <a:stretch>
            <a:fillRect/>
          </a:stretch>
        </p:blipFill>
        <p:spPr>
          <a:xfrm>
            <a:off x="179512" y="198324"/>
            <a:ext cx="936104" cy="815882"/>
          </a:xfrm>
          <a:prstGeom prst="rect">
            <a:avLst/>
          </a:prstGeom>
          <a:ln w="12700" cap="flat">
            <a:noFill/>
            <a:miter lim="400000"/>
          </a:ln>
          <a:effectLst/>
        </p:spPr>
      </p:pic>
      <p:sp>
        <p:nvSpPr>
          <p:cNvPr id="40" name="TextBox 39"/>
          <p:cNvSpPr txBox="1"/>
          <p:nvPr/>
        </p:nvSpPr>
        <p:spPr>
          <a:xfrm>
            <a:off x="323528" y="1304463"/>
            <a:ext cx="4320480"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Neurotransmitters </a:t>
            </a:r>
            <a:r>
              <a:rPr lang="en-US" b="1" dirty="0">
                <a:latin typeface="Times New Roman" panose="02020603050405020304" pitchFamily="18" charset="0"/>
                <a:cs typeface="Times New Roman" panose="02020603050405020304" pitchFamily="18" charset="0"/>
              </a:rPr>
              <a:t>and Their Receptors</a:t>
            </a:r>
          </a:p>
        </p:txBody>
      </p:sp>
      <p:grpSp>
        <p:nvGrpSpPr>
          <p:cNvPr id="50" name="Group 11"/>
          <p:cNvGrpSpPr/>
          <p:nvPr/>
        </p:nvGrpSpPr>
        <p:grpSpPr>
          <a:xfrm>
            <a:off x="624297" y="1729613"/>
            <a:ext cx="7450137" cy="4504018"/>
            <a:chOff x="830263" y="1398588"/>
            <a:chExt cx="7450137" cy="4504018"/>
          </a:xfrm>
        </p:grpSpPr>
        <p:pic>
          <p:nvPicPr>
            <p:cNvPr id="76" name="Picture 4" descr="sal25693_15_0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263" y="1398588"/>
              <a:ext cx="7450137"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868" y="5035831"/>
              <a:ext cx="7400925"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8" name="Rectangle 5"/>
          <p:cNvSpPr>
            <a:spLocks noChangeArrowheads="1"/>
          </p:cNvSpPr>
          <p:nvPr/>
        </p:nvSpPr>
        <p:spPr bwMode="auto">
          <a:xfrm>
            <a:off x="746534" y="1794700"/>
            <a:ext cx="20823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anose="02020603050405020304" pitchFamily="18" charset="0"/>
                <a:cs typeface="Times New Roman" panose="02020603050405020304" pitchFamily="18" charset="0"/>
              </a:rPr>
              <a:t>(a) Parasympathetic fiber</a:t>
            </a:r>
            <a:endParaRPr lang="en-US" sz="1600">
              <a:latin typeface="Times New Roman" panose="02020603050405020304" pitchFamily="18" charset="0"/>
              <a:cs typeface="Times New Roman" panose="02020603050405020304" pitchFamily="18" charset="0"/>
            </a:endParaRPr>
          </a:p>
        </p:txBody>
      </p:sp>
      <p:grpSp>
        <p:nvGrpSpPr>
          <p:cNvPr id="79" name="Group 1"/>
          <p:cNvGrpSpPr/>
          <p:nvPr/>
        </p:nvGrpSpPr>
        <p:grpSpPr>
          <a:xfrm>
            <a:off x="3888197" y="2866263"/>
            <a:ext cx="398462" cy="763587"/>
            <a:chOff x="4094163" y="2535238"/>
            <a:chExt cx="398462" cy="763587"/>
          </a:xfrm>
        </p:grpSpPr>
        <p:sp>
          <p:nvSpPr>
            <p:cNvPr id="80" name="Rectangle 8"/>
            <p:cNvSpPr>
              <a:spLocks noChangeArrowheads="1"/>
            </p:cNvSpPr>
            <p:nvPr/>
          </p:nvSpPr>
          <p:spPr bwMode="auto">
            <a:xfrm>
              <a:off x="4094163" y="2535238"/>
              <a:ext cx="3863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anose="02020603050405020304" pitchFamily="18" charset="0"/>
                  <a:cs typeface="Times New Roman" panose="02020603050405020304" pitchFamily="18" charset="0"/>
                </a:rPr>
                <a:t>ACh</a:t>
              </a:r>
              <a:endParaRPr lang="en-US" sz="1600">
                <a:latin typeface="Times New Roman" panose="02020603050405020304" pitchFamily="18" charset="0"/>
                <a:cs typeface="Times New Roman" panose="02020603050405020304" pitchFamily="18" charset="0"/>
              </a:endParaRPr>
            </a:p>
          </p:txBody>
        </p:sp>
        <p:sp>
          <p:nvSpPr>
            <p:cNvPr id="81" name="Line 9"/>
            <p:cNvSpPr>
              <a:spLocks noChangeShapeType="1"/>
            </p:cNvSpPr>
            <p:nvPr/>
          </p:nvSpPr>
          <p:spPr bwMode="auto">
            <a:xfrm flipV="1">
              <a:off x="4491038" y="2790825"/>
              <a:ext cx="1587" cy="5080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82" name="Group 7"/>
          <p:cNvGrpSpPr/>
          <p:nvPr/>
        </p:nvGrpSpPr>
        <p:grpSpPr>
          <a:xfrm>
            <a:off x="5920197" y="3739388"/>
            <a:ext cx="408766" cy="1022508"/>
            <a:chOff x="6126163" y="3408363"/>
            <a:chExt cx="408766" cy="1022508"/>
          </a:xfrm>
        </p:grpSpPr>
        <p:sp>
          <p:nvSpPr>
            <p:cNvPr id="83" name="Rectangle 11"/>
            <p:cNvSpPr>
              <a:spLocks noChangeArrowheads="1"/>
            </p:cNvSpPr>
            <p:nvPr/>
          </p:nvSpPr>
          <p:spPr bwMode="auto">
            <a:xfrm>
              <a:off x="6126163" y="4184650"/>
              <a:ext cx="4087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err="1">
                  <a:solidFill>
                    <a:srgbClr val="000000"/>
                  </a:solidFill>
                  <a:latin typeface="Times New Roman" panose="02020603050405020304" pitchFamily="18" charset="0"/>
                  <a:cs typeface="Times New Roman" panose="02020603050405020304" pitchFamily="18" charset="0"/>
                </a:rPr>
                <a:t>ACh</a:t>
              </a:r>
              <a:endParaRPr lang="en-US" sz="1600" b="1" dirty="0">
                <a:latin typeface="Times New Roman" panose="02020603050405020304" pitchFamily="18" charset="0"/>
                <a:cs typeface="Times New Roman" panose="02020603050405020304" pitchFamily="18" charset="0"/>
              </a:endParaRPr>
            </a:p>
          </p:txBody>
        </p:sp>
        <p:sp>
          <p:nvSpPr>
            <p:cNvPr id="84" name="Line 12"/>
            <p:cNvSpPr>
              <a:spLocks noChangeShapeType="1"/>
            </p:cNvSpPr>
            <p:nvPr/>
          </p:nvSpPr>
          <p:spPr bwMode="auto">
            <a:xfrm>
              <a:off x="6361113" y="3408363"/>
              <a:ext cx="1587" cy="7715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85" name="Text Box 15"/>
          <p:cNvSpPr txBox="1">
            <a:spLocks noChangeArrowheads="1"/>
          </p:cNvSpPr>
          <p:nvPr/>
        </p:nvSpPr>
        <p:spPr bwMode="auto">
          <a:xfrm>
            <a:off x="6811497" y="3533013"/>
            <a:ext cx="482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dirty="0">
                <a:cs typeface="Times New Roman" panose="02020603050405020304" pitchFamily="18" charset="0"/>
              </a:rPr>
              <a:t>Target</a:t>
            </a:r>
          </a:p>
          <a:p>
            <a:pPr algn="ctr" eaLnBrk="1" hangingPunct="1"/>
            <a:r>
              <a:rPr lang="en-US" sz="1200" dirty="0">
                <a:cs typeface="Times New Roman" panose="02020603050405020304" pitchFamily="18" charset="0"/>
              </a:rPr>
              <a:t>cell</a:t>
            </a:r>
          </a:p>
        </p:txBody>
      </p:sp>
      <p:grpSp>
        <p:nvGrpSpPr>
          <p:cNvPr id="86" name="Group 5"/>
          <p:cNvGrpSpPr/>
          <p:nvPr/>
        </p:nvGrpSpPr>
        <p:grpSpPr>
          <a:xfrm>
            <a:off x="4172665" y="4010850"/>
            <a:ext cx="1315424" cy="1449706"/>
            <a:chOff x="4378631" y="3679825"/>
            <a:chExt cx="1315424" cy="1449706"/>
          </a:xfrm>
        </p:grpSpPr>
        <p:sp>
          <p:nvSpPr>
            <p:cNvPr id="87" name="Line 7"/>
            <p:cNvSpPr>
              <a:spLocks noChangeShapeType="1"/>
            </p:cNvSpPr>
            <p:nvPr/>
          </p:nvSpPr>
          <p:spPr bwMode="auto">
            <a:xfrm>
              <a:off x="5029200" y="3679825"/>
              <a:ext cx="1588" cy="98266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88" name="Text Box 16"/>
            <p:cNvSpPr txBox="1">
              <a:spLocks noChangeArrowheads="1"/>
            </p:cNvSpPr>
            <p:nvPr/>
          </p:nvSpPr>
          <p:spPr bwMode="auto">
            <a:xfrm>
              <a:off x="4378631" y="4637088"/>
              <a:ext cx="13154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dirty="0">
                  <a:cs typeface="Times New Roman" panose="02020603050405020304" pitchFamily="18" charset="0"/>
                </a:rPr>
                <a:t>Postganglionic</a:t>
              </a:r>
            </a:p>
            <a:p>
              <a:pPr algn="ctr" eaLnBrk="1" hangingPunct="1"/>
              <a:r>
                <a:rPr lang="en-US" sz="1600" dirty="0">
                  <a:cs typeface="Times New Roman" panose="02020603050405020304" pitchFamily="18" charset="0"/>
                </a:rPr>
                <a:t>neuron</a:t>
              </a:r>
            </a:p>
          </p:txBody>
        </p:sp>
      </p:grpSp>
      <p:grpSp>
        <p:nvGrpSpPr>
          <p:cNvPr id="89" name="Group 9"/>
          <p:cNvGrpSpPr/>
          <p:nvPr/>
        </p:nvGrpSpPr>
        <p:grpSpPr>
          <a:xfrm>
            <a:off x="6130693" y="4021963"/>
            <a:ext cx="1018869" cy="1413193"/>
            <a:chOff x="6336659" y="3690938"/>
            <a:chExt cx="1018869" cy="1413193"/>
          </a:xfrm>
        </p:grpSpPr>
        <p:sp>
          <p:nvSpPr>
            <p:cNvPr id="90" name="Line 14"/>
            <p:cNvSpPr>
              <a:spLocks noChangeShapeType="1"/>
            </p:cNvSpPr>
            <p:nvPr/>
          </p:nvSpPr>
          <p:spPr bwMode="auto">
            <a:xfrm>
              <a:off x="6838026" y="3690938"/>
              <a:ext cx="1587" cy="8747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1" name="Text Box 17"/>
            <p:cNvSpPr txBox="1">
              <a:spLocks noChangeArrowheads="1"/>
            </p:cNvSpPr>
            <p:nvPr/>
          </p:nvSpPr>
          <p:spPr bwMode="auto">
            <a:xfrm>
              <a:off x="6336659" y="4611688"/>
              <a:ext cx="10188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a:cs typeface="Times New Roman" panose="02020603050405020304" pitchFamily="18" charset="0"/>
                </a:rPr>
                <a:t>Muscarinic</a:t>
              </a:r>
            </a:p>
            <a:p>
              <a:pPr algn="ctr" eaLnBrk="1" hangingPunct="1"/>
              <a:r>
                <a:rPr lang="en-US" sz="1600">
                  <a:cs typeface="Times New Roman" panose="02020603050405020304" pitchFamily="18" charset="0"/>
                </a:rPr>
                <a:t>receptor</a:t>
              </a:r>
            </a:p>
          </p:txBody>
        </p:sp>
      </p:grpSp>
      <p:grpSp>
        <p:nvGrpSpPr>
          <p:cNvPr id="92" name="Group 4"/>
          <p:cNvGrpSpPr/>
          <p:nvPr/>
        </p:nvGrpSpPr>
        <p:grpSpPr>
          <a:xfrm>
            <a:off x="1132197" y="3752088"/>
            <a:ext cx="1235274" cy="1600518"/>
            <a:chOff x="1338163" y="3421063"/>
            <a:chExt cx="1235274" cy="1600518"/>
          </a:xfrm>
        </p:grpSpPr>
        <p:sp>
          <p:nvSpPr>
            <p:cNvPr id="93" name="Line 6"/>
            <p:cNvSpPr>
              <a:spLocks noChangeShapeType="1"/>
            </p:cNvSpPr>
            <p:nvPr/>
          </p:nvSpPr>
          <p:spPr bwMode="auto">
            <a:xfrm>
              <a:off x="1906588" y="3421063"/>
              <a:ext cx="1587" cy="11366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4" name="Text Box 18"/>
            <p:cNvSpPr txBox="1">
              <a:spLocks noChangeArrowheads="1"/>
            </p:cNvSpPr>
            <p:nvPr/>
          </p:nvSpPr>
          <p:spPr bwMode="auto">
            <a:xfrm>
              <a:off x="1338163" y="4529138"/>
              <a:ext cx="123527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dirty="0">
                  <a:cs typeface="Times New Roman" panose="02020603050405020304" pitchFamily="18" charset="0"/>
                </a:rPr>
                <a:t>Preganglionic</a:t>
              </a:r>
            </a:p>
            <a:p>
              <a:pPr algn="ctr" eaLnBrk="1" hangingPunct="1"/>
              <a:r>
                <a:rPr lang="en-US" sz="1600" dirty="0">
                  <a:cs typeface="Times New Roman" panose="02020603050405020304" pitchFamily="18" charset="0"/>
                </a:rPr>
                <a:t>neuron</a:t>
              </a:r>
            </a:p>
          </p:txBody>
        </p:sp>
      </p:grpSp>
      <p:grpSp>
        <p:nvGrpSpPr>
          <p:cNvPr id="95" name="Group 8"/>
          <p:cNvGrpSpPr/>
          <p:nvPr/>
        </p:nvGrpSpPr>
        <p:grpSpPr>
          <a:xfrm>
            <a:off x="4512084" y="2364613"/>
            <a:ext cx="881010" cy="1196975"/>
            <a:chOff x="4718050" y="2033588"/>
            <a:chExt cx="881010" cy="1196975"/>
          </a:xfrm>
        </p:grpSpPr>
        <p:sp>
          <p:nvSpPr>
            <p:cNvPr id="96" name="Line 10"/>
            <p:cNvSpPr>
              <a:spLocks noChangeShapeType="1"/>
            </p:cNvSpPr>
            <p:nvPr/>
          </p:nvSpPr>
          <p:spPr bwMode="auto">
            <a:xfrm>
              <a:off x="4754563" y="2549525"/>
              <a:ext cx="1587" cy="6810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7" name="Text Box 19"/>
            <p:cNvSpPr txBox="1">
              <a:spLocks noChangeArrowheads="1"/>
            </p:cNvSpPr>
            <p:nvPr/>
          </p:nvSpPr>
          <p:spPr bwMode="auto">
            <a:xfrm>
              <a:off x="4718050" y="2033588"/>
              <a:ext cx="88101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a:cs typeface="Times New Roman" panose="02020603050405020304" pitchFamily="18" charset="0"/>
                </a:rPr>
                <a:t>Nicotinic</a:t>
              </a:r>
            </a:p>
            <a:p>
              <a:pPr eaLnBrk="1" hangingPunct="1"/>
              <a:r>
                <a:rPr lang="en-US" sz="1600" dirty="0">
                  <a:cs typeface="Times New Roman" panose="02020603050405020304" pitchFamily="18" charset="0"/>
                </a:rPr>
                <a:t>receptor</a:t>
              </a:r>
            </a:p>
          </p:txBody>
        </p:sp>
      </p:grpSp>
      <p:grpSp>
        <p:nvGrpSpPr>
          <p:cNvPr id="98" name="Group 6"/>
          <p:cNvGrpSpPr/>
          <p:nvPr/>
        </p:nvGrpSpPr>
        <p:grpSpPr>
          <a:xfrm>
            <a:off x="4370797" y="3121850"/>
            <a:ext cx="1092200" cy="1247775"/>
            <a:chOff x="4576763" y="2790825"/>
            <a:chExt cx="1092200" cy="1247775"/>
          </a:xfrm>
        </p:grpSpPr>
        <p:sp>
          <p:nvSpPr>
            <p:cNvPr id="99" name="Oval 2"/>
            <p:cNvSpPr/>
            <p:nvPr/>
          </p:nvSpPr>
          <p:spPr>
            <a:xfrm>
              <a:off x="4576763" y="2790825"/>
              <a:ext cx="1092200" cy="124777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0" name="Text Box 16"/>
            <p:cNvSpPr txBox="1">
              <a:spLocks noChangeArrowheads="1"/>
            </p:cNvSpPr>
            <p:nvPr/>
          </p:nvSpPr>
          <p:spPr bwMode="auto">
            <a:xfrm>
              <a:off x="4908492" y="2890044"/>
              <a:ext cx="5700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dirty="0" smtClean="0">
                  <a:cs typeface="Times New Roman" panose="02020603050405020304" pitchFamily="18" charset="0"/>
                </a:rPr>
                <a:t>Ganglion</a:t>
              </a:r>
              <a:endParaRPr lang="en-US" sz="1000" dirty="0">
                <a:cs typeface="Times New Roman" panose="02020603050405020304" pitchFamily="18" charset="0"/>
              </a:endParaRPr>
            </a:p>
          </p:txBody>
        </p:sp>
      </p:grpSp>
      <p:sp>
        <p:nvSpPr>
          <p:cNvPr id="101" name="TextBox 100"/>
          <p:cNvSpPr txBox="1"/>
          <p:nvPr/>
        </p:nvSpPr>
        <p:spPr>
          <a:xfrm>
            <a:off x="5414587" y="2352251"/>
            <a:ext cx="1589881" cy="523220"/>
          </a:xfrm>
          <a:prstGeom prst="rect">
            <a:avLst/>
          </a:prstGeom>
          <a:noFill/>
        </p:spPr>
        <p:txBody>
          <a:bodyPr wrap="square" rtlCol="0">
            <a:spAutoFit/>
          </a:bodyPr>
          <a:lstStyle/>
          <a:p>
            <a:r>
              <a:rPr lang="en-US" sz="1400" dirty="0" smtClean="0">
                <a:solidFill>
                  <a:srgbClr val="FF0000"/>
                </a:solidFill>
                <a:latin typeface="Times New Roman" panose="02020603050405020304" pitchFamily="18" charset="0"/>
                <a:cs typeface="Times New Roman" panose="02020603050405020304" pitchFamily="18" charset="0"/>
              </a:rPr>
              <a:t>+ Ach is always excitatory</a:t>
            </a:r>
            <a:endParaRPr lang="en-US" sz="1400" dirty="0">
              <a:solidFill>
                <a:srgbClr val="FF0000"/>
              </a:solidFill>
              <a:latin typeface="Times New Roman" panose="02020603050405020304" pitchFamily="18" charset="0"/>
              <a:cs typeface="Times New Roman" panose="02020603050405020304" pitchFamily="18" charset="0"/>
            </a:endParaRPr>
          </a:p>
        </p:txBody>
      </p:sp>
      <p:sp>
        <p:nvSpPr>
          <p:cNvPr id="102" name="TextBox 101"/>
          <p:cNvSpPr txBox="1"/>
          <p:nvPr/>
        </p:nvSpPr>
        <p:spPr>
          <a:xfrm>
            <a:off x="5222948" y="5415546"/>
            <a:ext cx="2816225" cy="523220"/>
          </a:xfrm>
          <a:prstGeom prst="rect">
            <a:avLst/>
          </a:prstGeom>
          <a:noFill/>
        </p:spPr>
        <p:txBody>
          <a:bodyPr wrap="square" rtlCol="0">
            <a:spAutoFit/>
          </a:bodyPr>
          <a:lstStyle/>
          <a:p>
            <a:pPr algn="ctr"/>
            <a:r>
              <a:rPr lang="en-US" sz="1400" dirty="0" smtClean="0">
                <a:solidFill>
                  <a:srgbClr val="FF0000"/>
                </a:solidFill>
                <a:latin typeface="Times New Roman" panose="02020603050405020304" pitchFamily="18" charset="0"/>
                <a:cs typeface="Times New Roman" panose="02020603050405020304" pitchFamily="18" charset="0"/>
              </a:rPr>
              <a:t>+ Ach may be excitatory (digestive system) or inhibitory (heart)</a:t>
            </a:r>
            <a:endParaRPr lang="en-US" sz="1400" dirty="0">
              <a:solidFill>
                <a:srgbClr val="FF0000"/>
              </a:solidFill>
              <a:latin typeface="Times New Roman" panose="02020603050405020304" pitchFamily="18" charset="0"/>
              <a:cs typeface="Times New Roman" panose="02020603050405020304" pitchFamily="18" charset="0"/>
            </a:endParaRPr>
          </a:p>
        </p:txBody>
      </p:sp>
      <p:pic>
        <p:nvPicPr>
          <p:cNvPr id="35" name="Picture 2" descr="C:\Users\Даурен\Desktop\AlFarabi\pics\wqert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7456103" y="-210878"/>
            <a:ext cx="1320201" cy="176545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044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763688" y="159420"/>
            <a:ext cx="5638748" cy="96375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marL="0" lvl="1" algn="ctr">
              <a:spcBef>
                <a:spcPct val="0"/>
              </a:spcBef>
            </a:pP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Autonomic Effects on Target Organs</a:t>
            </a:r>
            <a:endParaRPr lang="en-US" sz="3100" cap="all" spc="-8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0" name="Прямая соединительная линия 9"/>
          <p:cNvCxnSpPr/>
          <p:nvPr/>
        </p:nvCxnSpPr>
        <p:spPr>
          <a:xfrm>
            <a:off x="421811" y="1196752"/>
            <a:ext cx="816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1.png" descr="image1.png"/>
          <p:cNvPicPr>
            <a:picLocks noChangeAspect="1"/>
          </p:cNvPicPr>
          <p:nvPr/>
        </p:nvPicPr>
        <p:blipFill>
          <a:blip r:embed="rId3"/>
          <a:stretch>
            <a:fillRect/>
          </a:stretch>
        </p:blipFill>
        <p:spPr>
          <a:xfrm>
            <a:off x="179512" y="198324"/>
            <a:ext cx="936104" cy="815882"/>
          </a:xfrm>
          <a:prstGeom prst="rect">
            <a:avLst/>
          </a:prstGeom>
          <a:ln w="12700" cap="flat">
            <a:noFill/>
            <a:miter lim="400000"/>
          </a:ln>
          <a:effectLst/>
        </p:spPr>
      </p:pic>
      <p:sp>
        <p:nvSpPr>
          <p:cNvPr id="40" name="TextBox 39"/>
          <p:cNvSpPr txBox="1"/>
          <p:nvPr/>
        </p:nvSpPr>
        <p:spPr>
          <a:xfrm>
            <a:off x="323528" y="1304463"/>
            <a:ext cx="4320480"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Neurotransmitters </a:t>
            </a:r>
            <a:r>
              <a:rPr lang="en-US" b="1" dirty="0">
                <a:latin typeface="Times New Roman" panose="02020603050405020304" pitchFamily="18" charset="0"/>
                <a:cs typeface="Times New Roman" panose="02020603050405020304" pitchFamily="18" charset="0"/>
              </a:rPr>
              <a:t>and Their Receptors</a:t>
            </a:r>
          </a:p>
        </p:txBody>
      </p:sp>
      <p:grpSp>
        <p:nvGrpSpPr>
          <p:cNvPr id="34" name="Group 8"/>
          <p:cNvGrpSpPr/>
          <p:nvPr/>
        </p:nvGrpSpPr>
        <p:grpSpPr>
          <a:xfrm>
            <a:off x="647564" y="1629135"/>
            <a:ext cx="7459663" cy="5016958"/>
            <a:chOff x="828675" y="1427163"/>
            <a:chExt cx="7459663" cy="5016958"/>
          </a:xfrm>
        </p:grpSpPr>
        <p:pic>
          <p:nvPicPr>
            <p:cNvPr id="35" name="Picture 4" descr="sal25693_15_08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1427163"/>
              <a:ext cx="7459663"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806" y="5024896"/>
              <a:ext cx="739140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Rectangle 5"/>
          <p:cNvSpPr>
            <a:spLocks noChangeArrowheads="1"/>
          </p:cNvSpPr>
          <p:nvPr/>
        </p:nvSpPr>
        <p:spPr bwMode="auto">
          <a:xfrm>
            <a:off x="799964" y="1718035"/>
            <a:ext cx="267810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anose="02020603050405020304" pitchFamily="18" charset="0"/>
                <a:cs typeface="Times New Roman" panose="02020603050405020304" pitchFamily="18" charset="0"/>
              </a:rPr>
              <a:t>(b) Sympathetic adrenergic fiber</a:t>
            </a:r>
            <a:endParaRPr lang="en-US" sz="1600">
              <a:latin typeface="Times New Roman" panose="02020603050405020304" pitchFamily="18" charset="0"/>
              <a:cs typeface="Times New Roman" panose="02020603050405020304" pitchFamily="18" charset="0"/>
            </a:endParaRPr>
          </a:p>
        </p:txBody>
      </p:sp>
      <p:grpSp>
        <p:nvGrpSpPr>
          <p:cNvPr id="38" name="Group 2"/>
          <p:cNvGrpSpPr/>
          <p:nvPr/>
        </p:nvGrpSpPr>
        <p:grpSpPr>
          <a:xfrm>
            <a:off x="2073139" y="2716572"/>
            <a:ext cx="400050" cy="766763"/>
            <a:chOff x="2254250" y="2514600"/>
            <a:chExt cx="400050" cy="766763"/>
          </a:xfrm>
        </p:grpSpPr>
        <p:sp>
          <p:nvSpPr>
            <p:cNvPr id="39" name="Rectangle 7"/>
            <p:cNvSpPr>
              <a:spLocks noChangeArrowheads="1"/>
            </p:cNvSpPr>
            <p:nvPr/>
          </p:nvSpPr>
          <p:spPr bwMode="auto">
            <a:xfrm>
              <a:off x="2254250" y="2514600"/>
              <a:ext cx="3863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dirty="0" err="1">
                  <a:solidFill>
                    <a:srgbClr val="000000"/>
                  </a:solidFill>
                  <a:latin typeface="Times New Roman" panose="02020603050405020304" pitchFamily="18" charset="0"/>
                  <a:cs typeface="Times New Roman" panose="02020603050405020304" pitchFamily="18" charset="0"/>
                </a:rPr>
                <a:t>ACh</a:t>
              </a:r>
              <a:endParaRPr lang="en-US" sz="1600" dirty="0">
                <a:latin typeface="Times New Roman" panose="02020603050405020304" pitchFamily="18" charset="0"/>
                <a:cs typeface="Times New Roman" panose="02020603050405020304" pitchFamily="18" charset="0"/>
              </a:endParaRPr>
            </a:p>
          </p:txBody>
        </p:sp>
        <p:sp>
          <p:nvSpPr>
            <p:cNvPr id="41" name="Line 10"/>
            <p:cNvSpPr>
              <a:spLocks noChangeShapeType="1"/>
            </p:cNvSpPr>
            <p:nvPr/>
          </p:nvSpPr>
          <p:spPr bwMode="auto">
            <a:xfrm flipV="1">
              <a:off x="2652713" y="2773363"/>
              <a:ext cx="1587" cy="5080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42" name="Group 6"/>
          <p:cNvGrpSpPr/>
          <p:nvPr/>
        </p:nvGrpSpPr>
        <p:grpSpPr>
          <a:xfrm>
            <a:off x="5419300" y="2204523"/>
            <a:ext cx="1860574" cy="1156574"/>
            <a:chOff x="5598823" y="2086689"/>
            <a:chExt cx="1860574" cy="1156574"/>
          </a:xfrm>
        </p:grpSpPr>
        <p:sp>
          <p:nvSpPr>
            <p:cNvPr id="43" name="Rectangle 6"/>
            <p:cNvSpPr>
              <a:spLocks noChangeArrowheads="1"/>
            </p:cNvSpPr>
            <p:nvPr/>
          </p:nvSpPr>
          <p:spPr bwMode="auto">
            <a:xfrm>
              <a:off x="5598823" y="2086689"/>
              <a:ext cx="18605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smtClean="0">
                  <a:solidFill>
                    <a:srgbClr val="000000"/>
                  </a:solidFill>
                  <a:latin typeface="Times New Roman" panose="02020603050405020304" pitchFamily="18" charset="0"/>
                  <a:cs typeface="Times New Roman" panose="02020603050405020304" pitchFamily="18" charset="0"/>
                </a:rPr>
                <a:t>Norepinephrine(NE)</a:t>
              </a:r>
              <a:endParaRPr lang="en-US" sz="1600" b="1" dirty="0">
                <a:latin typeface="Times New Roman" panose="02020603050405020304" pitchFamily="18" charset="0"/>
                <a:cs typeface="Times New Roman" panose="02020603050405020304" pitchFamily="18" charset="0"/>
              </a:endParaRPr>
            </a:p>
          </p:txBody>
        </p:sp>
        <p:sp>
          <p:nvSpPr>
            <p:cNvPr id="44" name="Line 11"/>
            <p:cNvSpPr>
              <a:spLocks noChangeShapeType="1"/>
            </p:cNvSpPr>
            <p:nvPr/>
          </p:nvSpPr>
          <p:spPr bwMode="auto">
            <a:xfrm>
              <a:off x="6367463" y="2454275"/>
              <a:ext cx="1588" cy="7889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45" name="Group 7"/>
          <p:cNvGrpSpPr/>
          <p:nvPr/>
        </p:nvGrpSpPr>
        <p:grpSpPr>
          <a:xfrm>
            <a:off x="5959736" y="3918310"/>
            <a:ext cx="1412081" cy="988555"/>
            <a:chOff x="6140847" y="3716338"/>
            <a:chExt cx="1412081" cy="988555"/>
          </a:xfrm>
        </p:grpSpPr>
        <p:sp>
          <p:nvSpPr>
            <p:cNvPr id="46" name="Rectangle 8"/>
            <p:cNvSpPr>
              <a:spLocks noChangeArrowheads="1"/>
            </p:cNvSpPr>
            <p:nvPr/>
          </p:nvSpPr>
          <p:spPr bwMode="auto">
            <a:xfrm>
              <a:off x="6140847" y="4212450"/>
              <a:ext cx="14120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600" dirty="0">
                  <a:solidFill>
                    <a:srgbClr val="000000"/>
                  </a:solidFill>
                  <a:latin typeface="Times New Roman" panose="02020603050405020304" pitchFamily="18" charset="0"/>
                  <a:cs typeface="Times New Roman" panose="02020603050405020304" pitchFamily="18" charset="0"/>
                </a:rPr>
                <a:t>Adrenergic receptor</a:t>
              </a:r>
              <a:endParaRPr lang="en-US" sz="1600" dirty="0">
                <a:latin typeface="Times New Roman" panose="02020603050405020304" pitchFamily="18" charset="0"/>
                <a:cs typeface="Times New Roman" panose="02020603050405020304" pitchFamily="18" charset="0"/>
              </a:endParaRPr>
            </a:p>
          </p:txBody>
        </p:sp>
        <p:sp>
          <p:nvSpPr>
            <p:cNvPr id="47" name="Line 14"/>
            <p:cNvSpPr>
              <a:spLocks noChangeShapeType="1"/>
            </p:cNvSpPr>
            <p:nvPr/>
          </p:nvSpPr>
          <p:spPr bwMode="auto">
            <a:xfrm>
              <a:off x="6845300" y="3716338"/>
              <a:ext cx="1588" cy="4794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48" name="Group 5"/>
          <p:cNvGrpSpPr/>
          <p:nvPr/>
        </p:nvGrpSpPr>
        <p:grpSpPr>
          <a:xfrm>
            <a:off x="2689089" y="2167297"/>
            <a:ext cx="881010" cy="1193800"/>
            <a:chOff x="2870200" y="1965325"/>
            <a:chExt cx="881010" cy="1193800"/>
          </a:xfrm>
        </p:grpSpPr>
        <p:sp>
          <p:nvSpPr>
            <p:cNvPr id="49" name="Line 13"/>
            <p:cNvSpPr>
              <a:spLocks noChangeShapeType="1"/>
            </p:cNvSpPr>
            <p:nvPr/>
          </p:nvSpPr>
          <p:spPr bwMode="auto">
            <a:xfrm>
              <a:off x="2901950" y="2478088"/>
              <a:ext cx="1588" cy="6810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51" name="Text Box 15"/>
            <p:cNvSpPr txBox="1">
              <a:spLocks noChangeArrowheads="1"/>
            </p:cNvSpPr>
            <p:nvPr/>
          </p:nvSpPr>
          <p:spPr bwMode="auto">
            <a:xfrm>
              <a:off x="2870200" y="1965325"/>
              <a:ext cx="88101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cs typeface="Times New Roman" panose="02020603050405020304" pitchFamily="18" charset="0"/>
                </a:rPr>
                <a:t>Nicotinic</a:t>
              </a:r>
            </a:p>
            <a:p>
              <a:pPr eaLnBrk="1" hangingPunct="1"/>
              <a:r>
                <a:rPr lang="en-US" sz="1600">
                  <a:cs typeface="Times New Roman" panose="02020603050405020304" pitchFamily="18" charset="0"/>
                </a:rPr>
                <a:t>receptor</a:t>
              </a:r>
            </a:p>
          </p:txBody>
        </p:sp>
      </p:grpSp>
      <p:grpSp>
        <p:nvGrpSpPr>
          <p:cNvPr id="52" name="Group 4"/>
          <p:cNvGrpSpPr/>
          <p:nvPr/>
        </p:nvGrpSpPr>
        <p:grpSpPr>
          <a:xfrm>
            <a:off x="2340145" y="3845285"/>
            <a:ext cx="1315424" cy="1584643"/>
            <a:chOff x="2521256" y="3643313"/>
            <a:chExt cx="1315424" cy="1584643"/>
          </a:xfrm>
        </p:grpSpPr>
        <p:sp>
          <p:nvSpPr>
            <p:cNvPr id="53" name="Line 12"/>
            <p:cNvSpPr>
              <a:spLocks noChangeShapeType="1"/>
            </p:cNvSpPr>
            <p:nvPr/>
          </p:nvSpPr>
          <p:spPr bwMode="auto">
            <a:xfrm>
              <a:off x="3170238" y="3643313"/>
              <a:ext cx="1587" cy="11271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54" name="Text Box 16"/>
            <p:cNvSpPr txBox="1">
              <a:spLocks noChangeArrowheads="1"/>
            </p:cNvSpPr>
            <p:nvPr/>
          </p:nvSpPr>
          <p:spPr bwMode="auto">
            <a:xfrm>
              <a:off x="2521256" y="4735513"/>
              <a:ext cx="13154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dirty="0">
                  <a:cs typeface="Times New Roman" panose="02020603050405020304" pitchFamily="18" charset="0"/>
                </a:rPr>
                <a:t>Postganglionic</a:t>
              </a:r>
            </a:p>
            <a:p>
              <a:pPr algn="ctr" eaLnBrk="1" hangingPunct="1"/>
              <a:r>
                <a:rPr lang="en-US" sz="1600" dirty="0">
                  <a:cs typeface="Times New Roman" panose="02020603050405020304" pitchFamily="18" charset="0"/>
                </a:rPr>
                <a:t>neuron</a:t>
              </a:r>
            </a:p>
          </p:txBody>
        </p:sp>
      </p:grpSp>
      <p:grpSp>
        <p:nvGrpSpPr>
          <p:cNvPr id="55" name="Group 1"/>
          <p:cNvGrpSpPr/>
          <p:nvPr/>
        </p:nvGrpSpPr>
        <p:grpSpPr>
          <a:xfrm>
            <a:off x="1020527" y="3588110"/>
            <a:ext cx="1235274" cy="1302068"/>
            <a:chOff x="1201638" y="3386138"/>
            <a:chExt cx="1235274" cy="1302068"/>
          </a:xfrm>
        </p:grpSpPr>
        <p:sp>
          <p:nvSpPr>
            <p:cNvPr id="56" name="Line 9"/>
            <p:cNvSpPr>
              <a:spLocks noChangeShapeType="1"/>
            </p:cNvSpPr>
            <p:nvPr/>
          </p:nvSpPr>
          <p:spPr bwMode="auto">
            <a:xfrm>
              <a:off x="1804988" y="3386138"/>
              <a:ext cx="1587" cy="8128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57" name="Text Box 17"/>
            <p:cNvSpPr txBox="1">
              <a:spLocks noChangeArrowheads="1"/>
            </p:cNvSpPr>
            <p:nvPr/>
          </p:nvSpPr>
          <p:spPr bwMode="auto">
            <a:xfrm>
              <a:off x="1201638" y="4195763"/>
              <a:ext cx="123527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dirty="0">
                  <a:cs typeface="Times New Roman" panose="02020603050405020304" pitchFamily="18" charset="0"/>
                </a:rPr>
                <a:t>Preganglionic</a:t>
              </a:r>
            </a:p>
            <a:p>
              <a:pPr algn="ctr" eaLnBrk="1" hangingPunct="1"/>
              <a:r>
                <a:rPr lang="en-US" sz="1600" dirty="0">
                  <a:cs typeface="Times New Roman" panose="02020603050405020304" pitchFamily="18" charset="0"/>
                </a:rPr>
                <a:t>neuron</a:t>
              </a:r>
            </a:p>
          </p:txBody>
        </p:sp>
      </p:grpSp>
      <p:sp>
        <p:nvSpPr>
          <p:cNvPr id="58" name="Text Box 18"/>
          <p:cNvSpPr txBox="1">
            <a:spLocks noChangeArrowheads="1"/>
          </p:cNvSpPr>
          <p:nvPr/>
        </p:nvSpPr>
        <p:spPr bwMode="auto">
          <a:xfrm>
            <a:off x="6836352" y="3419835"/>
            <a:ext cx="482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dirty="0">
                <a:cs typeface="Times New Roman" panose="02020603050405020304" pitchFamily="18" charset="0"/>
              </a:rPr>
              <a:t>Target</a:t>
            </a:r>
          </a:p>
          <a:p>
            <a:pPr algn="ctr" eaLnBrk="1" hangingPunct="1"/>
            <a:r>
              <a:rPr lang="en-US" sz="1200" dirty="0">
                <a:cs typeface="Times New Roman" panose="02020603050405020304" pitchFamily="18" charset="0"/>
              </a:rPr>
              <a:t>cell</a:t>
            </a:r>
          </a:p>
        </p:txBody>
      </p:sp>
      <p:grpSp>
        <p:nvGrpSpPr>
          <p:cNvPr id="59" name="Group 18"/>
          <p:cNvGrpSpPr/>
          <p:nvPr/>
        </p:nvGrpSpPr>
        <p:grpSpPr>
          <a:xfrm>
            <a:off x="2606074" y="2908472"/>
            <a:ext cx="1092200" cy="1247775"/>
            <a:chOff x="4576763" y="2790825"/>
            <a:chExt cx="1092200" cy="1247775"/>
          </a:xfrm>
        </p:grpSpPr>
        <p:sp>
          <p:nvSpPr>
            <p:cNvPr id="60" name="Oval 19"/>
            <p:cNvSpPr/>
            <p:nvPr/>
          </p:nvSpPr>
          <p:spPr>
            <a:xfrm>
              <a:off x="4576763" y="2790825"/>
              <a:ext cx="1092200" cy="124777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1" name="Text Box 16"/>
            <p:cNvSpPr txBox="1">
              <a:spLocks noChangeArrowheads="1"/>
            </p:cNvSpPr>
            <p:nvPr/>
          </p:nvSpPr>
          <p:spPr bwMode="auto">
            <a:xfrm>
              <a:off x="4908492" y="2890044"/>
              <a:ext cx="5700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dirty="0" smtClean="0">
                  <a:cs typeface="Times New Roman" panose="02020603050405020304" pitchFamily="18" charset="0"/>
                </a:rPr>
                <a:t>Ganglion</a:t>
              </a:r>
              <a:endParaRPr lang="en-US" sz="1000" dirty="0">
                <a:cs typeface="Times New Roman" panose="02020603050405020304" pitchFamily="18" charset="0"/>
              </a:endParaRPr>
            </a:p>
          </p:txBody>
        </p:sp>
      </p:grpSp>
      <p:sp>
        <p:nvSpPr>
          <p:cNvPr id="62" name="TextBox 61"/>
          <p:cNvSpPr txBox="1"/>
          <p:nvPr/>
        </p:nvSpPr>
        <p:spPr>
          <a:xfrm>
            <a:off x="3551974" y="2167297"/>
            <a:ext cx="1589881" cy="523220"/>
          </a:xfrm>
          <a:prstGeom prst="rect">
            <a:avLst/>
          </a:prstGeom>
          <a:noFill/>
        </p:spPr>
        <p:txBody>
          <a:bodyPr wrap="square" rtlCol="0">
            <a:spAutoFit/>
          </a:bodyPr>
          <a:lstStyle/>
          <a:p>
            <a:r>
              <a:rPr lang="en-US" sz="1400" dirty="0" smtClean="0">
                <a:solidFill>
                  <a:srgbClr val="FF0000"/>
                </a:solidFill>
                <a:latin typeface="Times New Roman" panose="02020603050405020304" pitchFamily="18" charset="0"/>
                <a:cs typeface="Times New Roman" panose="02020603050405020304" pitchFamily="18" charset="0"/>
              </a:rPr>
              <a:t>+ Ach is always excitatory</a:t>
            </a:r>
            <a:endParaRPr lang="en-US" sz="1400" dirty="0">
              <a:solidFill>
                <a:srgbClr val="FF0000"/>
              </a:solidFill>
              <a:latin typeface="Times New Roman" panose="02020603050405020304" pitchFamily="18" charset="0"/>
              <a:cs typeface="Times New Roman" panose="02020603050405020304" pitchFamily="18" charset="0"/>
            </a:endParaRPr>
          </a:p>
        </p:txBody>
      </p:sp>
      <p:sp>
        <p:nvSpPr>
          <p:cNvPr id="63" name="Rectangle 8"/>
          <p:cNvSpPr>
            <a:spLocks noChangeArrowheads="1"/>
          </p:cNvSpPr>
          <p:nvPr/>
        </p:nvSpPr>
        <p:spPr bwMode="auto">
          <a:xfrm>
            <a:off x="5584961" y="4937430"/>
            <a:ext cx="24349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r>
              <a:rPr lang="en-US" sz="1400" dirty="0" smtClean="0">
                <a:solidFill>
                  <a:srgbClr val="000000"/>
                </a:solidFill>
                <a:latin typeface="Times New Roman" panose="02020603050405020304" pitchFamily="18" charset="0"/>
                <a:cs typeface="Times New Roman" panose="02020603050405020304" pitchFamily="18" charset="0"/>
              </a:rPr>
              <a:t>a- adrenergic receptor  :</a:t>
            </a:r>
            <a:endParaRPr lang="en-US" sz="1400" dirty="0">
              <a:latin typeface="Times New Roman" panose="02020603050405020304" pitchFamily="18" charset="0"/>
              <a:cs typeface="Times New Roman" panose="02020603050405020304" pitchFamily="18" charset="0"/>
            </a:endParaRPr>
          </a:p>
        </p:txBody>
      </p:sp>
      <p:sp>
        <p:nvSpPr>
          <p:cNvPr id="64" name="Rectangle 8"/>
          <p:cNvSpPr>
            <a:spLocks noChangeArrowheads="1"/>
          </p:cNvSpPr>
          <p:nvPr/>
        </p:nvSpPr>
        <p:spPr bwMode="auto">
          <a:xfrm>
            <a:off x="5587650" y="5707944"/>
            <a:ext cx="216015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sz="1200" dirty="0">
                <a:solidFill>
                  <a:srgbClr val="000000"/>
                </a:solidFill>
                <a:latin typeface="Times New Roman" panose="02020603050405020304" pitchFamily="18" charset="0"/>
                <a:cs typeface="Times New Roman" panose="02020603050405020304" pitchFamily="18" charset="0"/>
              </a:rPr>
              <a:t>b</a:t>
            </a:r>
            <a:r>
              <a:rPr lang="en-US" sz="1200" dirty="0" smtClean="0">
                <a:solidFill>
                  <a:srgbClr val="000000"/>
                </a:solidFill>
                <a:latin typeface="Times New Roman" panose="02020603050405020304" pitchFamily="18" charset="0"/>
                <a:cs typeface="Times New Roman" panose="02020603050405020304" pitchFamily="18" charset="0"/>
              </a:rPr>
              <a:t>- adrenergic receptor  :</a:t>
            </a:r>
            <a:endParaRPr lang="en-US" sz="1200" dirty="0">
              <a:latin typeface="Times New Roman" panose="02020603050405020304" pitchFamily="18" charset="0"/>
              <a:cs typeface="Times New Roman" panose="02020603050405020304" pitchFamily="18" charset="0"/>
            </a:endParaRPr>
          </a:p>
        </p:txBody>
      </p:sp>
      <p:sp>
        <p:nvSpPr>
          <p:cNvPr id="65" name="Rectangle 9"/>
          <p:cNvSpPr/>
          <p:nvPr/>
        </p:nvSpPr>
        <p:spPr>
          <a:xfrm>
            <a:off x="5521189" y="5152874"/>
            <a:ext cx="2286000" cy="461665"/>
          </a:xfrm>
          <a:prstGeom prst="rect">
            <a:avLst/>
          </a:prstGeom>
        </p:spPr>
        <p:txBody>
          <a:bodyPr wrap="square">
            <a:spAutoFit/>
          </a:bodyPr>
          <a:lstStyle/>
          <a:p>
            <a:r>
              <a:rPr lang="en-US" sz="1200" dirty="0">
                <a:solidFill>
                  <a:srgbClr val="000000"/>
                </a:solidFill>
                <a:latin typeface="Times New Roman" panose="02020603050405020304" pitchFamily="18" charset="0"/>
                <a:cs typeface="Times New Roman" panose="02020603050405020304" pitchFamily="18" charset="0"/>
              </a:rPr>
              <a:t>They usually have excitatory </a:t>
            </a:r>
            <a:r>
              <a:rPr lang="en-US" sz="1200" dirty="0" smtClean="0">
                <a:solidFill>
                  <a:srgbClr val="000000"/>
                </a:solidFill>
                <a:latin typeface="Times New Roman" panose="02020603050405020304" pitchFamily="18" charset="0"/>
                <a:cs typeface="Times New Roman" panose="02020603050405020304" pitchFamily="18" charset="0"/>
              </a:rPr>
              <a:t>effects </a:t>
            </a:r>
            <a:r>
              <a:rPr lang="en-US" sz="1200" dirty="0">
                <a:solidFill>
                  <a:srgbClr val="000000"/>
                </a:solidFill>
                <a:latin typeface="Times New Roman" panose="02020603050405020304" pitchFamily="18" charset="0"/>
                <a:cs typeface="Times New Roman" panose="02020603050405020304" pitchFamily="18" charset="0"/>
              </a:rPr>
              <a:t>(labor </a:t>
            </a:r>
            <a:r>
              <a:rPr lang="en-US" sz="1200" dirty="0" smtClean="0">
                <a:solidFill>
                  <a:srgbClr val="000000"/>
                </a:solidFill>
                <a:latin typeface="Times New Roman" panose="02020603050405020304" pitchFamily="18" charset="0"/>
                <a:cs typeface="Times New Roman" panose="02020603050405020304" pitchFamily="18" charset="0"/>
              </a:rPr>
              <a:t>contractions)</a:t>
            </a:r>
            <a:endParaRPr lang="en-US" sz="1200" dirty="0">
              <a:latin typeface="Times New Roman" panose="02020603050405020304" pitchFamily="18" charset="0"/>
              <a:cs typeface="Times New Roman" panose="02020603050405020304" pitchFamily="18" charset="0"/>
            </a:endParaRPr>
          </a:p>
        </p:txBody>
      </p:sp>
      <p:sp>
        <p:nvSpPr>
          <p:cNvPr id="66" name="Rectangle 34"/>
          <p:cNvSpPr/>
          <p:nvPr/>
        </p:nvSpPr>
        <p:spPr>
          <a:xfrm>
            <a:off x="5521189" y="5892610"/>
            <a:ext cx="2286000" cy="461665"/>
          </a:xfrm>
          <a:prstGeom prst="rect">
            <a:avLst/>
          </a:prstGeom>
        </p:spPr>
        <p:txBody>
          <a:bodyPr wrap="square">
            <a:spAutoFit/>
          </a:bodyPr>
          <a:lstStyle/>
          <a:p>
            <a:r>
              <a:rPr lang="en-US" sz="1200" dirty="0">
                <a:solidFill>
                  <a:srgbClr val="000000"/>
                </a:solidFill>
                <a:latin typeface="Times New Roman" panose="02020603050405020304" pitchFamily="18" charset="0"/>
                <a:cs typeface="Times New Roman" panose="02020603050405020304" pitchFamily="18" charset="0"/>
              </a:rPr>
              <a:t>They usually have </a:t>
            </a:r>
            <a:r>
              <a:rPr lang="en-US" sz="1200" dirty="0" smtClean="0">
                <a:solidFill>
                  <a:srgbClr val="000000"/>
                </a:solidFill>
                <a:latin typeface="Times New Roman" panose="02020603050405020304" pitchFamily="18" charset="0"/>
                <a:cs typeface="Times New Roman" panose="02020603050405020304" pitchFamily="18" charset="0"/>
              </a:rPr>
              <a:t>inhibitory effects (relaxation of bronchioles)</a:t>
            </a:r>
            <a:endParaRPr lang="en-US" sz="1200" dirty="0">
              <a:latin typeface="Times New Roman" panose="02020603050405020304" pitchFamily="18" charset="0"/>
              <a:cs typeface="Times New Roman" panose="02020603050405020304" pitchFamily="18" charset="0"/>
            </a:endParaRPr>
          </a:p>
        </p:txBody>
      </p:sp>
      <p:pic>
        <p:nvPicPr>
          <p:cNvPr id="50" name="Picture 2" descr="C:\Users\Даурен\Desktop\AlFarabi\pics\wqert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7456103" y="-210878"/>
            <a:ext cx="1320201" cy="176545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691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763688" y="159420"/>
            <a:ext cx="5638748" cy="96375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marL="0" lvl="1" algn="ctr">
              <a:spcBef>
                <a:spcPct val="0"/>
              </a:spcBef>
            </a:pP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Autonomic Effects on Target Organs</a:t>
            </a:r>
            <a:endParaRPr lang="en-US" sz="3100" cap="all" spc="-8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0" name="Прямая соединительная линия 9"/>
          <p:cNvCxnSpPr/>
          <p:nvPr/>
        </p:nvCxnSpPr>
        <p:spPr>
          <a:xfrm>
            <a:off x="421811" y="1196752"/>
            <a:ext cx="816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1.png" descr="image1.png"/>
          <p:cNvPicPr>
            <a:picLocks noChangeAspect="1"/>
          </p:cNvPicPr>
          <p:nvPr/>
        </p:nvPicPr>
        <p:blipFill>
          <a:blip r:embed="rId3"/>
          <a:stretch>
            <a:fillRect/>
          </a:stretch>
        </p:blipFill>
        <p:spPr>
          <a:xfrm>
            <a:off x="179512" y="198324"/>
            <a:ext cx="936104" cy="815882"/>
          </a:xfrm>
          <a:prstGeom prst="rect">
            <a:avLst/>
          </a:prstGeom>
          <a:ln w="12700" cap="flat">
            <a:noFill/>
            <a:miter lim="400000"/>
          </a:ln>
          <a:effectLst/>
        </p:spPr>
      </p:pic>
      <p:sp>
        <p:nvSpPr>
          <p:cNvPr id="40" name="TextBox 39"/>
          <p:cNvSpPr txBox="1"/>
          <p:nvPr/>
        </p:nvSpPr>
        <p:spPr>
          <a:xfrm>
            <a:off x="323528" y="1304463"/>
            <a:ext cx="4320480"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Neurotransmitters </a:t>
            </a:r>
            <a:r>
              <a:rPr lang="en-US" b="1" dirty="0">
                <a:latin typeface="Times New Roman" panose="02020603050405020304" pitchFamily="18" charset="0"/>
                <a:cs typeface="Times New Roman" panose="02020603050405020304" pitchFamily="18" charset="0"/>
              </a:rPr>
              <a:t>and Their Receptors</a:t>
            </a:r>
          </a:p>
        </p:txBody>
      </p:sp>
      <p:pic>
        <p:nvPicPr>
          <p:cNvPr id="6" name="Picture 4" descr="sal25693_15_08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83" y="1906139"/>
            <a:ext cx="7459662"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p:cNvSpPr>
            <a:spLocks noChangeArrowheads="1"/>
          </p:cNvSpPr>
          <p:nvPr/>
        </p:nvSpPr>
        <p:spPr bwMode="auto">
          <a:xfrm>
            <a:off x="664233" y="1980752"/>
            <a:ext cx="27245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anose="02020603050405020304" pitchFamily="18" charset="0"/>
                <a:cs typeface="Times New Roman" panose="02020603050405020304" pitchFamily="18" charset="0"/>
              </a:rPr>
              <a:t>(c) Sympathetic cholinergic fiber</a:t>
            </a:r>
            <a:endParaRPr lang="en-US" sz="1600">
              <a:latin typeface="Times New Roman" panose="02020603050405020304" pitchFamily="18" charset="0"/>
              <a:cs typeface="Times New Roman" panose="02020603050405020304" pitchFamily="18" charset="0"/>
            </a:endParaRPr>
          </a:p>
        </p:txBody>
      </p:sp>
      <p:grpSp>
        <p:nvGrpSpPr>
          <p:cNvPr id="11" name="Group 5"/>
          <p:cNvGrpSpPr/>
          <p:nvPr/>
        </p:nvGrpSpPr>
        <p:grpSpPr>
          <a:xfrm>
            <a:off x="1924708" y="2971352"/>
            <a:ext cx="397545" cy="779462"/>
            <a:chOff x="2265363" y="2490788"/>
            <a:chExt cx="397545" cy="779462"/>
          </a:xfrm>
        </p:grpSpPr>
        <p:sp>
          <p:nvSpPr>
            <p:cNvPr id="12" name="Rectangle 7"/>
            <p:cNvSpPr>
              <a:spLocks noChangeArrowheads="1"/>
            </p:cNvSpPr>
            <p:nvPr/>
          </p:nvSpPr>
          <p:spPr bwMode="auto">
            <a:xfrm>
              <a:off x="2265363" y="2490788"/>
              <a:ext cx="3975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anose="02020603050405020304" pitchFamily="18" charset="0"/>
                  <a:cs typeface="Times New Roman" panose="02020603050405020304" pitchFamily="18" charset="0"/>
                </a:rPr>
                <a:t>ACh</a:t>
              </a:r>
              <a:endParaRPr lang="en-US" sz="1600">
                <a:latin typeface="Times New Roman" panose="02020603050405020304" pitchFamily="18" charset="0"/>
                <a:cs typeface="Times New Roman" panose="02020603050405020304" pitchFamily="18" charset="0"/>
              </a:endParaRPr>
            </a:p>
          </p:txBody>
        </p:sp>
        <p:sp>
          <p:nvSpPr>
            <p:cNvPr id="13" name="Line 9"/>
            <p:cNvSpPr>
              <a:spLocks noChangeShapeType="1"/>
            </p:cNvSpPr>
            <p:nvPr/>
          </p:nvSpPr>
          <p:spPr bwMode="auto">
            <a:xfrm flipV="1">
              <a:off x="2654300" y="2754313"/>
              <a:ext cx="1588" cy="51593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14" name="Line 11"/>
          <p:cNvSpPr>
            <a:spLocks noChangeShapeType="1"/>
          </p:cNvSpPr>
          <p:nvPr/>
        </p:nvSpPr>
        <p:spPr bwMode="auto">
          <a:xfrm>
            <a:off x="4066245" y="3695252"/>
            <a:ext cx="1588"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15" name="Group 6"/>
          <p:cNvGrpSpPr/>
          <p:nvPr/>
        </p:nvGrpSpPr>
        <p:grpSpPr>
          <a:xfrm>
            <a:off x="5802970" y="3785739"/>
            <a:ext cx="408766" cy="1025684"/>
            <a:chOff x="6143625" y="3305175"/>
            <a:chExt cx="408766" cy="1025684"/>
          </a:xfrm>
        </p:grpSpPr>
        <p:sp>
          <p:nvSpPr>
            <p:cNvPr id="16" name="Rectangle 12"/>
            <p:cNvSpPr>
              <a:spLocks noChangeArrowheads="1"/>
            </p:cNvSpPr>
            <p:nvPr/>
          </p:nvSpPr>
          <p:spPr bwMode="auto">
            <a:xfrm>
              <a:off x="6143625" y="4084638"/>
              <a:ext cx="4087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dirty="0" err="1">
                  <a:solidFill>
                    <a:srgbClr val="000000"/>
                  </a:solidFill>
                  <a:latin typeface="Times New Roman" panose="02020603050405020304" pitchFamily="18" charset="0"/>
                  <a:cs typeface="Times New Roman" panose="02020603050405020304" pitchFamily="18" charset="0"/>
                </a:rPr>
                <a:t>ACh</a:t>
              </a:r>
              <a:endParaRPr lang="en-US" sz="1600" b="1" dirty="0">
                <a:latin typeface="Times New Roman" panose="02020603050405020304" pitchFamily="18" charset="0"/>
                <a:cs typeface="Times New Roman" panose="02020603050405020304" pitchFamily="18" charset="0"/>
              </a:endParaRPr>
            </a:p>
          </p:txBody>
        </p:sp>
        <p:sp>
          <p:nvSpPr>
            <p:cNvPr id="17" name="Line 14"/>
            <p:cNvSpPr>
              <a:spLocks noChangeShapeType="1"/>
            </p:cNvSpPr>
            <p:nvPr/>
          </p:nvSpPr>
          <p:spPr bwMode="auto">
            <a:xfrm>
              <a:off x="6362700" y="3305175"/>
              <a:ext cx="1588" cy="7604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18" name="Group 7"/>
          <p:cNvGrpSpPr/>
          <p:nvPr/>
        </p:nvGrpSpPr>
        <p:grpSpPr>
          <a:xfrm>
            <a:off x="5924827" y="4213580"/>
            <a:ext cx="1424781" cy="1483509"/>
            <a:chOff x="6215857" y="3733016"/>
            <a:chExt cx="1424781" cy="1483509"/>
          </a:xfrm>
        </p:grpSpPr>
        <p:sp>
          <p:nvSpPr>
            <p:cNvPr id="19" name="Rectangle 13"/>
            <p:cNvSpPr>
              <a:spLocks noChangeArrowheads="1"/>
            </p:cNvSpPr>
            <p:nvPr/>
          </p:nvSpPr>
          <p:spPr bwMode="auto">
            <a:xfrm>
              <a:off x="6215857" y="4724082"/>
              <a:ext cx="14247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1600" dirty="0">
                  <a:solidFill>
                    <a:srgbClr val="000000"/>
                  </a:solidFill>
                  <a:latin typeface="Times New Roman" panose="02020603050405020304" pitchFamily="18" charset="0"/>
                  <a:cs typeface="Times New Roman" panose="02020603050405020304" pitchFamily="18" charset="0"/>
                </a:rPr>
                <a:t>Muscarinic receptor</a:t>
              </a:r>
              <a:endParaRPr lang="en-US" sz="1600" dirty="0">
                <a:latin typeface="Times New Roman" panose="02020603050405020304" pitchFamily="18" charset="0"/>
                <a:cs typeface="Times New Roman" panose="02020603050405020304" pitchFamily="18" charset="0"/>
              </a:endParaRPr>
            </a:p>
          </p:txBody>
        </p:sp>
        <p:sp>
          <p:nvSpPr>
            <p:cNvPr id="20" name="Line 16"/>
            <p:cNvSpPr>
              <a:spLocks noChangeShapeType="1"/>
            </p:cNvSpPr>
            <p:nvPr/>
          </p:nvSpPr>
          <p:spPr bwMode="auto">
            <a:xfrm>
              <a:off x="6808375" y="3733016"/>
              <a:ext cx="1588" cy="10112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21" name="Freeform 17"/>
          <p:cNvSpPr>
            <a:spLocks/>
          </p:cNvSpPr>
          <p:nvPr/>
        </p:nvSpPr>
        <p:spPr bwMode="auto">
          <a:xfrm>
            <a:off x="7954033" y="1871214"/>
            <a:ext cx="1587" cy="366713"/>
          </a:xfrm>
          <a:custGeom>
            <a:avLst/>
            <a:gdLst>
              <a:gd name="T0" fmla="*/ 0 w 1587"/>
              <a:gd name="T1" fmla="*/ 0 h 231"/>
              <a:gd name="T2" fmla="*/ 0 w 1587"/>
              <a:gd name="T3" fmla="*/ 366713 h 231"/>
              <a:gd name="T4" fmla="*/ 0 w 1587"/>
              <a:gd name="T5" fmla="*/ 0 h 231"/>
              <a:gd name="T6" fmla="*/ 0 60000 65536"/>
              <a:gd name="T7" fmla="*/ 0 60000 65536"/>
              <a:gd name="T8" fmla="*/ 0 60000 65536"/>
              <a:gd name="T9" fmla="*/ 0 w 1587"/>
              <a:gd name="T10" fmla="*/ 0 h 231"/>
              <a:gd name="T11" fmla="*/ 1587 w 1587"/>
              <a:gd name="T12" fmla="*/ 231 h 231"/>
            </a:gdLst>
            <a:ahLst/>
            <a:cxnLst>
              <a:cxn ang="T6">
                <a:pos x="T0" y="T1"/>
              </a:cxn>
              <a:cxn ang="T7">
                <a:pos x="T2" y="T3"/>
              </a:cxn>
              <a:cxn ang="T8">
                <a:pos x="T4" y="T5"/>
              </a:cxn>
            </a:cxnLst>
            <a:rect l="T9" t="T10" r="T11" b="T12"/>
            <a:pathLst>
              <a:path w="1587" h="231">
                <a:moveTo>
                  <a:pt x="0" y="0"/>
                </a:moveTo>
                <a:lnTo>
                  <a:pt x="0" y="231"/>
                </a:lnTo>
                <a:lnTo>
                  <a:pt x="0" y="0"/>
                </a:lnTo>
                <a:close/>
              </a:path>
            </a:pathLst>
          </a:custGeom>
          <a:solidFill>
            <a:srgbClr val="E1AC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22" name="Line 18"/>
          <p:cNvSpPr>
            <a:spLocks noChangeShapeType="1"/>
          </p:cNvSpPr>
          <p:nvPr/>
        </p:nvSpPr>
        <p:spPr bwMode="auto">
          <a:xfrm>
            <a:off x="7954033" y="1871214"/>
            <a:ext cx="1587" cy="3667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23" name="Group 4"/>
          <p:cNvGrpSpPr/>
          <p:nvPr/>
        </p:nvGrpSpPr>
        <p:grpSpPr>
          <a:xfrm>
            <a:off x="2340633" y="2480814"/>
            <a:ext cx="864980" cy="1185863"/>
            <a:chOff x="2681288" y="2000250"/>
            <a:chExt cx="864980" cy="1185863"/>
          </a:xfrm>
        </p:grpSpPr>
        <p:sp>
          <p:nvSpPr>
            <p:cNvPr id="24" name="Line 10"/>
            <p:cNvSpPr>
              <a:spLocks noChangeShapeType="1"/>
            </p:cNvSpPr>
            <p:nvPr/>
          </p:nvSpPr>
          <p:spPr bwMode="auto">
            <a:xfrm>
              <a:off x="2913063" y="2500313"/>
              <a:ext cx="1587" cy="6858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5" name="Text Box 19"/>
            <p:cNvSpPr txBox="1">
              <a:spLocks noChangeArrowheads="1"/>
            </p:cNvSpPr>
            <p:nvPr/>
          </p:nvSpPr>
          <p:spPr bwMode="auto">
            <a:xfrm>
              <a:off x="2681288" y="2000250"/>
              <a:ext cx="8649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dirty="0">
                  <a:cs typeface="Times New Roman" panose="02020603050405020304" pitchFamily="18" charset="0"/>
                </a:rPr>
                <a:t>Nicotinic</a:t>
              </a:r>
            </a:p>
            <a:p>
              <a:pPr eaLnBrk="1" hangingPunct="1"/>
              <a:r>
                <a:rPr lang="en-US" sz="1600" dirty="0">
                  <a:cs typeface="Times New Roman" panose="02020603050405020304" pitchFamily="18" charset="0"/>
                </a:rPr>
                <a:t>receptor</a:t>
              </a:r>
            </a:p>
          </p:txBody>
        </p:sp>
      </p:grpSp>
      <p:grpSp>
        <p:nvGrpSpPr>
          <p:cNvPr id="26" name="Group 1"/>
          <p:cNvGrpSpPr/>
          <p:nvPr/>
        </p:nvGrpSpPr>
        <p:grpSpPr>
          <a:xfrm>
            <a:off x="980045" y="3861939"/>
            <a:ext cx="1235275" cy="1276668"/>
            <a:chOff x="1320700" y="3381375"/>
            <a:chExt cx="1235275" cy="1276668"/>
          </a:xfrm>
        </p:grpSpPr>
        <p:sp>
          <p:nvSpPr>
            <p:cNvPr id="27" name="Line 8"/>
            <p:cNvSpPr>
              <a:spLocks noChangeShapeType="1"/>
            </p:cNvSpPr>
            <p:nvPr/>
          </p:nvSpPr>
          <p:spPr bwMode="auto">
            <a:xfrm>
              <a:off x="1828800" y="3381375"/>
              <a:ext cx="1588" cy="8064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 name="Text Box 20"/>
            <p:cNvSpPr txBox="1">
              <a:spLocks noChangeArrowheads="1"/>
            </p:cNvSpPr>
            <p:nvPr/>
          </p:nvSpPr>
          <p:spPr bwMode="auto">
            <a:xfrm>
              <a:off x="1320700" y="4165600"/>
              <a:ext cx="12352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a:cs typeface="Times New Roman" panose="02020603050405020304" pitchFamily="18" charset="0"/>
                </a:rPr>
                <a:t>Preganglionic</a:t>
              </a:r>
            </a:p>
            <a:p>
              <a:pPr algn="ctr" eaLnBrk="1" hangingPunct="1"/>
              <a:r>
                <a:rPr lang="en-US" sz="1600">
                  <a:cs typeface="Times New Roman" panose="02020603050405020304" pitchFamily="18" charset="0"/>
                </a:rPr>
                <a:t>neuron</a:t>
              </a:r>
            </a:p>
          </p:txBody>
        </p:sp>
      </p:grpSp>
      <p:grpSp>
        <p:nvGrpSpPr>
          <p:cNvPr id="29" name="Group 2"/>
          <p:cNvGrpSpPr/>
          <p:nvPr/>
        </p:nvGrpSpPr>
        <p:grpSpPr>
          <a:xfrm>
            <a:off x="2206001" y="4108002"/>
            <a:ext cx="1315424" cy="1592580"/>
            <a:chOff x="2546656" y="3627438"/>
            <a:chExt cx="1315424" cy="1592580"/>
          </a:xfrm>
        </p:grpSpPr>
        <p:sp>
          <p:nvSpPr>
            <p:cNvPr id="30" name="Line 6"/>
            <p:cNvSpPr>
              <a:spLocks noChangeShapeType="1"/>
            </p:cNvSpPr>
            <p:nvPr/>
          </p:nvSpPr>
          <p:spPr bwMode="auto">
            <a:xfrm>
              <a:off x="3194050" y="3627438"/>
              <a:ext cx="1588" cy="11144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1" name="Text Box 21"/>
            <p:cNvSpPr txBox="1">
              <a:spLocks noChangeArrowheads="1"/>
            </p:cNvSpPr>
            <p:nvPr/>
          </p:nvSpPr>
          <p:spPr bwMode="auto">
            <a:xfrm>
              <a:off x="2546656" y="4727575"/>
              <a:ext cx="13154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a:cs typeface="Times New Roman" panose="02020603050405020304" pitchFamily="18" charset="0"/>
                </a:rPr>
                <a:t>Postganglionic</a:t>
              </a:r>
            </a:p>
            <a:p>
              <a:pPr algn="ctr" eaLnBrk="1" hangingPunct="1"/>
              <a:r>
                <a:rPr lang="en-US" sz="1600">
                  <a:cs typeface="Times New Roman" panose="02020603050405020304" pitchFamily="18" charset="0"/>
                </a:rPr>
                <a:t>neuron</a:t>
              </a:r>
            </a:p>
          </p:txBody>
        </p:sp>
      </p:grpSp>
      <p:sp>
        <p:nvSpPr>
          <p:cNvPr id="32" name="Text Box 22"/>
          <p:cNvSpPr txBox="1">
            <a:spLocks noChangeArrowheads="1"/>
          </p:cNvSpPr>
          <p:nvPr/>
        </p:nvSpPr>
        <p:spPr bwMode="auto">
          <a:xfrm>
            <a:off x="6702208" y="3684139"/>
            <a:ext cx="4827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200" dirty="0">
                <a:cs typeface="Times New Roman" panose="02020603050405020304" pitchFamily="18" charset="0"/>
              </a:rPr>
              <a:t>Target</a:t>
            </a:r>
          </a:p>
          <a:p>
            <a:pPr algn="ctr" eaLnBrk="1" hangingPunct="1"/>
            <a:r>
              <a:rPr lang="en-US" sz="1200" dirty="0">
                <a:cs typeface="Times New Roman" panose="02020603050405020304" pitchFamily="18" charset="0"/>
              </a:rPr>
              <a:t>cell</a:t>
            </a:r>
          </a:p>
        </p:txBody>
      </p:sp>
      <p:grpSp>
        <p:nvGrpSpPr>
          <p:cNvPr id="33" name="Group 22"/>
          <p:cNvGrpSpPr/>
          <p:nvPr/>
        </p:nvGrpSpPr>
        <p:grpSpPr>
          <a:xfrm>
            <a:off x="2446530" y="3187064"/>
            <a:ext cx="1092200" cy="1247775"/>
            <a:chOff x="4576763" y="2790825"/>
            <a:chExt cx="1092200" cy="1247775"/>
          </a:xfrm>
        </p:grpSpPr>
        <p:sp>
          <p:nvSpPr>
            <p:cNvPr id="34" name="Oval 23"/>
            <p:cNvSpPr/>
            <p:nvPr/>
          </p:nvSpPr>
          <p:spPr>
            <a:xfrm>
              <a:off x="4576763" y="2790825"/>
              <a:ext cx="1092200" cy="124777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 name="Text Box 16"/>
            <p:cNvSpPr txBox="1">
              <a:spLocks noChangeArrowheads="1"/>
            </p:cNvSpPr>
            <p:nvPr/>
          </p:nvSpPr>
          <p:spPr bwMode="auto">
            <a:xfrm>
              <a:off x="4908492" y="2890044"/>
              <a:ext cx="5700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000" dirty="0" smtClean="0">
                  <a:cs typeface="Times New Roman" panose="02020603050405020304" pitchFamily="18" charset="0"/>
                </a:rPr>
                <a:t>Ganglion</a:t>
              </a:r>
              <a:endParaRPr lang="en-US" sz="1000" dirty="0">
                <a:cs typeface="Times New Roman" panose="02020603050405020304" pitchFamily="18" charset="0"/>
              </a:endParaRPr>
            </a:p>
          </p:txBody>
        </p:sp>
      </p:grpSp>
      <p:sp>
        <p:nvSpPr>
          <p:cNvPr id="36" name="TextBox 35"/>
          <p:cNvSpPr txBox="1"/>
          <p:nvPr/>
        </p:nvSpPr>
        <p:spPr>
          <a:xfrm>
            <a:off x="3271304" y="2480814"/>
            <a:ext cx="1589881" cy="523220"/>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 Ach is always excitatory</a:t>
            </a:r>
            <a:endParaRPr lang="en-US" sz="1400" dirty="0">
              <a:latin typeface="Times New Roman" panose="02020603050405020304" pitchFamily="18" charset="0"/>
              <a:cs typeface="Times New Roman" panose="02020603050405020304" pitchFamily="18" charset="0"/>
            </a:endParaRPr>
          </a:p>
        </p:txBody>
      </p:sp>
      <p:pic>
        <p:nvPicPr>
          <p:cNvPr id="38" name="Picture 2" descr="C:\Users\Даурен\Desktop\AlFarabi\pics\wqert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7456103" y="-210878"/>
            <a:ext cx="1320201" cy="176545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327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Даурен\Desktop\AlFarabi\pics\32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293027"/>
            <a:ext cx="3672408" cy="5373785"/>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1763688" y="159420"/>
            <a:ext cx="5638748" cy="96375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marL="0" lvl="1" algn="ctr">
              <a:spcBef>
                <a:spcPct val="0"/>
              </a:spcBef>
            </a:pP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Autonomic Effects on Target Organs</a:t>
            </a:r>
            <a:endParaRPr lang="en-US" sz="3100" cap="all" spc="-8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0" name="Прямая соединительная линия 9"/>
          <p:cNvCxnSpPr/>
          <p:nvPr/>
        </p:nvCxnSpPr>
        <p:spPr>
          <a:xfrm>
            <a:off x="421811" y="1196752"/>
            <a:ext cx="816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1.png" descr="image1.png"/>
          <p:cNvPicPr>
            <a:picLocks noChangeAspect="1"/>
          </p:cNvPicPr>
          <p:nvPr/>
        </p:nvPicPr>
        <p:blipFill>
          <a:blip r:embed="rId4"/>
          <a:stretch>
            <a:fillRect/>
          </a:stretch>
        </p:blipFill>
        <p:spPr>
          <a:xfrm>
            <a:off x="179512" y="198324"/>
            <a:ext cx="936104" cy="815882"/>
          </a:xfrm>
          <a:prstGeom prst="rect">
            <a:avLst/>
          </a:prstGeom>
          <a:ln w="12700" cap="flat">
            <a:noFill/>
            <a:miter lim="400000"/>
          </a:ln>
          <a:effectLst/>
        </p:spPr>
      </p:pic>
      <p:sp>
        <p:nvSpPr>
          <p:cNvPr id="40" name="TextBox 39"/>
          <p:cNvSpPr txBox="1"/>
          <p:nvPr/>
        </p:nvSpPr>
        <p:spPr>
          <a:xfrm>
            <a:off x="642653" y="1628800"/>
            <a:ext cx="2088232" cy="3754874"/>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Dual Innervation</a:t>
            </a:r>
          </a:p>
          <a:p>
            <a:endParaRPr lang="en-US" sz="1200" b="1"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Most of the viscera receive nerve fibers from both the </a:t>
            </a:r>
            <a:r>
              <a:rPr lang="en-US" sz="1600" dirty="0" smtClean="0">
                <a:latin typeface="Times New Roman" panose="02020603050405020304" pitchFamily="18" charset="0"/>
                <a:cs typeface="Times New Roman" panose="02020603050405020304" pitchFamily="18" charset="0"/>
              </a:rPr>
              <a:t>sympathetic and </a:t>
            </a:r>
            <a:r>
              <a:rPr lang="en-US" sz="1600" dirty="0">
                <a:latin typeface="Times New Roman" panose="02020603050405020304" pitchFamily="18" charset="0"/>
                <a:cs typeface="Times New Roman" panose="02020603050405020304" pitchFamily="18" charset="0"/>
              </a:rPr>
              <a:t>parasympathetic divisions and thus are said to have </a:t>
            </a:r>
            <a:r>
              <a:rPr lang="en-US" sz="1600" b="1" dirty="0" smtClean="0">
                <a:latin typeface="Times New Roman" panose="02020603050405020304" pitchFamily="18" charset="0"/>
                <a:cs typeface="Times New Roman" panose="02020603050405020304" pitchFamily="18" charset="0"/>
              </a:rPr>
              <a:t>dual innervation</a:t>
            </a:r>
            <a:r>
              <a:rPr lang="en-US" sz="1600" b="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 </a:t>
            </a:r>
            <a:r>
              <a:rPr lang="en-US" sz="1600" dirty="0" smtClean="0">
                <a:latin typeface="Times New Roman" panose="02020603050405020304" pitchFamily="18" charset="0"/>
                <a:cs typeface="Times New Roman" panose="02020603050405020304" pitchFamily="18" charset="0"/>
              </a:rPr>
              <a:t>such cases</a:t>
            </a:r>
            <a:r>
              <a:rPr lang="en-US" sz="1600" dirty="0">
                <a:latin typeface="Times New Roman" panose="02020603050405020304" pitchFamily="18" charset="0"/>
                <a:cs typeface="Times New Roman" panose="02020603050405020304" pitchFamily="18" charset="0"/>
              </a:rPr>
              <a:t>, the two divisions may have </a:t>
            </a:r>
            <a:r>
              <a:rPr lang="en-US" sz="1600" dirty="0" smtClean="0">
                <a:latin typeface="Times New Roman" panose="02020603050405020304" pitchFamily="18" charset="0"/>
                <a:cs typeface="Times New Roman" panose="02020603050405020304" pitchFamily="18" charset="0"/>
              </a:rPr>
              <a:t>either </a:t>
            </a:r>
            <a:r>
              <a:rPr lang="en-US" sz="1600" i="1" dirty="0" smtClean="0">
                <a:latin typeface="Times New Roman" panose="02020603050405020304" pitchFamily="18" charset="0"/>
                <a:cs typeface="Times New Roman" panose="02020603050405020304" pitchFamily="18" charset="0"/>
              </a:rPr>
              <a:t>antagonistic </a:t>
            </a:r>
            <a:r>
              <a:rPr lang="en-US" sz="1600" dirty="0">
                <a:latin typeface="Times New Roman" panose="02020603050405020304" pitchFamily="18" charset="0"/>
                <a:cs typeface="Times New Roman" panose="02020603050405020304" pitchFamily="18" charset="0"/>
              </a:rPr>
              <a:t>or </a:t>
            </a:r>
            <a:r>
              <a:rPr lang="en-US" sz="1600" i="1" dirty="0">
                <a:latin typeface="Times New Roman" panose="02020603050405020304" pitchFamily="18" charset="0"/>
                <a:cs typeface="Times New Roman" panose="02020603050405020304" pitchFamily="18" charset="0"/>
              </a:rPr>
              <a:t>cooperative </a:t>
            </a:r>
            <a:r>
              <a:rPr lang="en-US" sz="1600" dirty="0">
                <a:latin typeface="Times New Roman" panose="02020603050405020304" pitchFamily="18" charset="0"/>
                <a:cs typeface="Times New Roman" panose="02020603050405020304" pitchFamily="18" charset="0"/>
              </a:rPr>
              <a:t>effects on the same organ.</a:t>
            </a:r>
            <a:endParaRPr lang="en-US" sz="1600" b="1" dirty="0">
              <a:latin typeface="Times New Roman" panose="02020603050405020304" pitchFamily="18" charset="0"/>
              <a:cs typeface="Times New Roman" panose="02020603050405020304" pitchFamily="18" charset="0"/>
            </a:endParaRPr>
          </a:p>
        </p:txBody>
      </p:sp>
      <p:pic>
        <p:nvPicPr>
          <p:cNvPr id="11" name="Picture 2" descr="C:\Users\Даурен\Desktop\AlFarabi\pics\wqert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191084">
            <a:off x="416949" y="5222595"/>
            <a:ext cx="1320201" cy="176545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327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763688" y="159420"/>
            <a:ext cx="5638748" cy="96375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marL="0" lvl="1" algn="ctr">
              <a:spcBef>
                <a:spcPct val="0"/>
              </a:spcBef>
            </a:pP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Autonomic Effects on Target Organs</a:t>
            </a:r>
            <a:endParaRPr lang="en-US" sz="3100" cap="all" spc="-8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0" name="Прямая соединительная линия 9"/>
          <p:cNvCxnSpPr/>
          <p:nvPr/>
        </p:nvCxnSpPr>
        <p:spPr>
          <a:xfrm>
            <a:off x="421811" y="1196752"/>
            <a:ext cx="816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1.png" descr="image1.png"/>
          <p:cNvPicPr>
            <a:picLocks noChangeAspect="1"/>
          </p:cNvPicPr>
          <p:nvPr/>
        </p:nvPicPr>
        <p:blipFill>
          <a:blip r:embed="rId3"/>
          <a:stretch>
            <a:fillRect/>
          </a:stretch>
        </p:blipFill>
        <p:spPr>
          <a:xfrm>
            <a:off x="179512" y="198324"/>
            <a:ext cx="936104" cy="815882"/>
          </a:xfrm>
          <a:prstGeom prst="rect">
            <a:avLst/>
          </a:prstGeom>
          <a:ln w="12700" cap="flat">
            <a:noFill/>
            <a:miter lim="400000"/>
          </a:ln>
          <a:effectLst/>
        </p:spPr>
      </p:pic>
      <p:sp>
        <p:nvSpPr>
          <p:cNvPr id="40" name="TextBox 39"/>
          <p:cNvSpPr txBox="1"/>
          <p:nvPr/>
        </p:nvSpPr>
        <p:spPr>
          <a:xfrm>
            <a:off x="395536" y="1700808"/>
            <a:ext cx="2088232" cy="3293209"/>
          </a:xfrm>
          <a:prstGeom prst="rect">
            <a:avLst/>
          </a:prstGeom>
          <a:noFill/>
        </p:spPr>
        <p:txBody>
          <a:bodyPr wrap="square" rtlCol="0">
            <a:spAutoFit/>
          </a:bodyPr>
          <a:lstStyle/>
          <a:p>
            <a:pPr marL="0" lvl="1"/>
            <a:r>
              <a:rPr lang="en-US" b="1" dirty="0">
                <a:latin typeface="Times New Roman" panose="02020603050405020304" pitchFamily="18" charset="0"/>
                <a:cs typeface="Times New Roman" panose="02020603050405020304" pitchFamily="18" charset="0"/>
              </a:rPr>
              <a:t>Control Without Dual Innervation</a:t>
            </a:r>
          </a:p>
          <a:p>
            <a:endParaRPr lang="en-US" sz="1200" b="1"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Dual innervation is not always necessary for the ANS to produce opposite effects on an organ. The adrenal medulla, </a:t>
            </a:r>
            <a:r>
              <a:rPr lang="en-US" sz="1600" dirty="0" err="1">
                <a:latin typeface="Times New Roman" panose="02020603050405020304" pitchFamily="18" charset="0"/>
                <a:cs typeface="Times New Roman" panose="02020603050405020304" pitchFamily="18" charset="0"/>
              </a:rPr>
              <a:t>piloerector</a:t>
            </a:r>
            <a:r>
              <a:rPr lang="en-US" sz="1600" dirty="0">
                <a:latin typeface="Times New Roman" panose="02020603050405020304" pitchFamily="18" charset="0"/>
                <a:cs typeface="Times New Roman" panose="02020603050405020304" pitchFamily="18" charset="0"/>
              </a:rPr>
              <a:t> muscles, sweat glands, and many blood vessels receive only sympathetic fibers. </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742548"/>
            <a:ext cx="3002559" cy="223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1742547"/>
            <a:ext cx="3041267" cy="2226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6113" y="4149080"/>
            <a:ext cx="4448175"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C:\Users\Даурен\Desktop\AlFarabi\pics\wqert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208906">
            <a:off x="268655" y="5259109"/>
            <a:ext cx="1320201" cy="176545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425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Даурен\Desktop\AlFarabi\wsd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340768"/>
            <a:ext cx="4807621" cy="521277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pic>
        <p:nvPicPr>
          <p:cNvPr id="4" name="image1.png" descr="image1.png"/>
          <p:cNvPicPr>
            <a:picLocks noChangeAspect="1"/>
          </p:cNvPicPr>
          <p:nvPr/>
        </p:nvPicPr>
        <p:blipFill>
          <a:blip r:embed="rId4"/>
          <a:stretch>
            <a:fillRect/>
          </a:stretch>
        </p:blipFill>
        <p:spPr>
          <a:xfrm>
            <a:off x="179512" y="198324"/>
            <a:ext cx="936104" cy="815882"/>
          </a:xfrm>
          <a:prstGeom prst="rect">
            <a:avLst/>
          </a:prstGeom>
          <a:ln w="12700" cap="flat">
            <a:noFill/>
            <a:miter lim="400000"/>
          </a:ln>
          <a:effectLst/>
        </p:spPr>
      </p:pic>
      <p:sp>
        <p:nvSpPr>
          <p:cNvPr id="9" name="Заголовок 1"/>
          <p:cNvSpPr txBox="1">
            <a:spLocks/>
          </p:cNvSpPr>
          <p:nvPr/>
        </p:nvSpPr>
        <p:spPr>
          <a:xfrm>
            <a:off x="1763688" y="159420"/>
            <a:ext cx="5638748" cy="96375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algn="ctr"/>
            <a:r>
              <a:rPr lang="en-US" sz="3200" dirty="0" smtClean="0">
                <a:latin typeface="Times New Roman" panose="02020603050405020304" pitchFamily="18" charset="0"/>
                <a:ea typeface="Verdana" panose="020B0604030504040204" pitchFamily="34" charset="0"/>
                <a:cs typeface="Times New Roman" panose="02020603050405020304" pitchFamily="18" charset="0"/>
              </a:rPr>
              <a:t>THE AUTONOMIC</a:t>
            </a:r>
            <a:br>
              <a:rPr lang="en-US" sz="3200" dirty="0" smtClean="0">
                <a:latin typeface="Times New Roman" panose="02020603050405020304" pitchFamily="18" charset="0"/>
                <a:ea typeface="Verdana" panose="020B0604030504040204" pitchFamily="34" charset="0"/>
                <a:cs typeface="Times New Roman" panose="02020603050405020304" pitchFamily="18" charset="0"/>
              </a:rPr>
            </a:br>
            <a:r>
              <a:rPr lang="en-US" sz="3200" dirty="0" smtClean="0">
                <a:latin typeface="Times New Roman" panose="02020603050405020304" pitchFamily="18" charset="0"/>
                <a:ea typeface="Verdana" panose="020B0604030504040204" pitchFamily="34" charset="0"/>
                <a:cs typeface="Times New Roman" panose="02020603050405020304" pitchFamily="18" charset="0"/>
              </a:rPr>
              <a:t>NERVOUS SYSTEM (ANS)</a:t>
            </a:r>
            <a:endParaRPr lang="ru-RU" sz="3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 name="TextBox 5"/>
          <p:cNvSpPr txBox="1"/>
          <p:nvPr/>
        </p:nvSpPr>
        <p:spPr>
          <a:xfrm>
            <a:off x="323528" y="1340768"/>
            <a:ext cx="4896543" cy="4832092"/>
          </a:xfrm>
          <a:prstGeom prst="rect">
            <a:avLst/>
          </a:prstGeom>
          <a:noFill/>
        </p:spPr>
        <p:txBody>
          <a:bodyPr wrap="square" rtlCol="0">
            <a:spAutoFit/>
          </a:bodyPr>
          <a:lstStyle/>
          <a:p>
            <a:r>
              <a:rPr lang="en-US" sz="1400" b="1" dirty="0" smtClean="0">
                <a:latin typeface="Times New Roman" panose="02020603050405020304" pitchFamily="18" charset="0"/>
                <a:ea typeface="Verdana" panose="020B0604030504040204" pitchFamily="34" charset="0"/>
                <a:cs typeface="Times New Roman" panose="02020603050405020304" pitchFamily="18" charset="0"/>
              </a:rPr>
              <a:t>Brief Content of Lesson:</a:t>
            </a:r>
            <a:endParaRPr lang="en-US" sz="1400" b="1" dirty="0">
              <a:latin typeface="Times New Roman" panose="02020603050405020304" pitchFamily="18" charset="0"/>
              <a:ea typeface="Verdana" panose="020B0604030504040204" pitchFamily="34" charset="0"/>
              <a:cs typeface="Times New Roman" panose="02020603050405020304" pitchFamily="18" charset="0"/>
            </a:endParaRPr>
          </a:p>
          <a:p>
            <a:r>
              <a:rPr lang="en-US" sz="1400" dirty="0" smtClean="0">
                <a:latin typeface="Times New Roman" panose="02020603050405020304" pitchFamily="18" charset="0"/>
                <a:ea typeface="Verdana" panose="020B0604030504040204" pitchFamily="34" charset="0"/>
                <a:cs typeface="Times New Roman" panose="02020603050405020304" pitchFamily="18" charset="0"/>
              </a:rPr>
              <a:t>General </a:t>
            </a:r>
            <a:r>
              <a:rPr lang="en-US" sz="1400" dirty="0">
                <a:latin typeface="Times New Roman" panose="02020603050405020304" pitchFamily="18" charset="0"/>
                <a:ea typeface="Verdana" panose="020B0604030504040204" pitchFamily="34" charset="0"/>
                <a:cs typeface="Times New Roman" panose="02020603050405020304" pitchFamily="18" charset="0"/>
              </a:rPr>
              <a:t>Properties of the Autonomic Nervous </a:t>
            </a:r>
            <a:r>
              <a:rPr lang="en-US" sz="1400" dirty="0" smtClean="0">
                <a:latin typeface="Times New Roman" panose="02020603050405020304" pitchFamily="18" charset="0"/>
                <a:ea typeface="Verdana" panose="020B0604030504040204" pitchFamily="34" charset="0"/>
                <a:cs typeface="Times New Roman" panose="02020603050405020304" pitchFamily="18" charset="0"/>
              </a:rPr>
              <a:t>System</a:t>
            </a:r>
          </a:p>
          <a:p>
            <a:pPr marL="742950" lvl="1" indent="-285750">
              <a:buFont typeface="Arial" panose="020B0604020202020204" pitchFamily="34" charset="0"/>
              <a:buChar char="•"/>
            </a:pPr>
            <a:r>
              <a:rPr lang="en-US" sz="1400" dirty="0" smtClean="0">
                <a:latin typeface="Times New Roman" panose="02020603050405020304" pitchFamily="18" charset="0"/>
                <a:ea typeface="Verdana" panose="020B0604030504040204" pitchFamily="34" charset="0"/>
                <a:cs typeface="Times New Roman" panose="02020603050405020304" pitchFamily="18" charset="0"/>
              </a:rPr>
              <a:t>Divisions </a:t>
            </a:r>
            <a:r>
              <a:rPr lang="en-US" sz="1400" dirty="0">
                <a:latin typeface="Times New Roman" panose="02020603050405020304" pitchFamily="18" charset="0"/>
                <a:ea typeface="Verdana" panose="020B0604030504040204" pitchFamily="34" charset="0"/>
                <a:cs typeface="Times New Roman" panose="02020603050405020304" pitchFamily="18" charset="0"/>
              </a:rPr>
              <a:t>of the Autonomic Nervous System</a:t>
            </a:r>
          </a:p>
          <a:p>
            <a:pPr marL="742950" lvl="1" indent="-285750">
              <a:buFont typeface="Arial" panose="020B0604020202020204" pitchFamily="34" charset="0"/>
              <a:buChar char="•"/>
            </a:pPr>
            <a:r>
              <a:rPr lang="en-US" sz="1400" dirty="0">
                <a:latin typeface="Times New Roman" panose="02020603050405020304" pitchFamily="18" charset="0"/>
                <a:ea typeface="Verdana" panose="020B0604030504040204" pitchFamily="34" charset="0"/>
                <a:cs typeface="Times New Roman" panose="02020603050405020304" pitchFamily="18" charset="0"/>
              </a:rPr>
              <a:t>Autonomic Output Pathways</a:t>
            </a:r>
          </a:p>
          <a:p>
            <a:r>
              <a:rPr lang="en-US" sz="1400" dirty="0" smtClean="0">
                <a:latin typeface="Times New Roman" panose="02020603050405020304" pitchFamily="18" charset="0"/>
                <a:ea typeface="Verdana" panose="020B0604030504040204" pitchFamily="34" charset="0"/>
                <a:cs typeface="Times New Roman" panose="02020603050405020304" pitchFamily="18" charset="0"/>
              </a:rPr>
              <a:t>Anatomy </a:t>
            </a:r>
            <a:r>
              <a:rPr lang="en-US" sz="1400" dirty="0">
                <a:latin typeface="Times New Roman" panose="02020603050405020304" pitchFamily="18" charset="0"/>
                <a:ea typeface="Verdana" panose="020B0604030504040204" pitchFamily="34" charset="0"/>
                <a:cs typeface="Times New Roman" panose="02020603050405020304" pitchFamily="18" charset="0"/>
              </a:rPr>
              <a:t>of the Autonomic Nervous System</a:t>
            </a:r>
          </a:p>
          <a:p>
            <a:pPr marL="742950" lvl="1" indent="-285750">
              <a:buFont typeface="Arial" panose="020B0604020202020204" pitchFamily="34" charset="0"/>
              <a:buChar char="•"/>
            </a:pPr>
            <a:r>
              <a:rPr lang="en-US" sz="1400" dirty="0">
                <a:latin typeface="Times New Roman" panose="02020603050405020304" pitchFamily="18" charset="0"/>
                <a:ea typeface="Verdana" panose="020B0604030504040204" pitchFamily="34" charset="0"/>
                <a:cs typeface="Times New Roman" panose="02020603050405020304" pitchFamily="18" charset="0"/>
              </a:rPr>
              <a:t>Sympathetic </a:t>
            </a:r>
            <a:r>
              <a:rPr lang="en-US" sz="1400" dirty="0" smtClean="0">
                <a:latin typeface="Times New Roman" panose="02020603050405020304" pitchFamily="18" charset="0"/>
                <a:ea typeface="Verdana" panose="020B0604030504040204" pitchFamily="34" charset="0"/>
                <a:cs typeface="Times New Roman" panose="02020603050405020304" pitchFamily="18" charset="0"/>
              </a:rPr>
              <a:t>&amp; </a:t>
            </a:r>
            <a:r>
              <a:rPr lang="en-US" sz="1400" dirty="0">
                <a:latin typeface="Times New Roman" panose="02020603050405020304" pitchFamily="18" charset="0"/>
                <a:ea typeface="Verdana" panose="020B0604030504040204" pitchFamily="34" charset="0"/>
                <a:cs typeface="Times New Roman" panose="02020603050405020304" pitchFamily="18" charset="0"/>
              </a:rPr>
              <a:t>Parasympathetic </a:t>
            </a:r>
            <a:r>
              <a:rPr lang="en-US" sz="1400" dirty="0" smtClean="0">
                <a:latin typeface="Times New Roman" panose="02020603050405020304" pitchFamily="18" charset="0"/>
                <a:ea typeface="Verdana" panose="020B0604030504040204" pitchFamily="34" charset="0"/>
                <a:cs typeface="Times New Roman" panose="02020603050405020304" pitchFamily="18" charset="0"/>
              </a:rPr>
              <a:t>divisions</a:t>
            </a:r>
            <a:endParaRPr lang="en-US" sz="1400" dirty="0">
              <a:latin typeface="Times New Roman" panose="02020603050405020304" pitchFamily="18" charset="0"/>
              <a:ea typeface="Verdana" panose="020B0604030504040204" pitchFamily="34" charset="0"/>
              <a:cs typeface="Times New Roman" panose="02020603050405020304" pitchFamily="18" charset="0"/>
            </a:endParaRPr>
          </a:p>
          <a:p>
            <a:pPr marL="742950" lvl="1" indent="-285750">
              <a:buFont typeface="Arial" panose="020B0604020202020204" pitchFamily="34" charset="0"/>
              <a:buChar char="•"/>
            </a:pPr>
            <a:r>
              <a:rPr lang="en-US" sz="1400" dirty="0" smtClean="0">
                <a:latin typeface="Times New Roman" panose="02020603050405020304" pitchFamily="18" charset="0"/>
                <a:ea typeface="Verdana" panose="020B0604030504040204" pitchFamily="34" charset="0"/>
                <a:cs typeface="Times New Roman" panose="02020603050405020304" pitchFamily="18" charset="0"/>
              </a:rPr>
              <a:t>Adrenal Glands</a:t>
            </a:r>
          </a:p>
          <a:p>
            <a:pPr marL="742950" lvl="1" indent="-285750">
              <a:buFont typeface="Arial" panose="020B0604020202020204" pitchFamily="34" charset="0"/>
              <a:buChar char="•"/>
            </a:pPr>
            <a:r>
              <a:rPr lang="en-US" sz="1400" dirty="0" smtClean="0">
                <a:latin typeface="Times New Roman" panose="02020603050405020304" pitchFamily="18" charset="0"/>
                <a:ea typeface="Verdana" panose="020B0604030504040204" pitchFamily="34" charset="0"/>
                <a:cs typeface="Times New Roman" panose="02020603050405020304" pitchFamily="18" charset="0"/>
              </a:rPr>
              <a:t>Enteric </a:t>
            </a:r>
            <a:r>
              <a:rPr lang="en-US" sz="1400" dirty="0">
                <a:latin typeface="Times New Roman" panose="02020603050405020304" pitchFamily="18" charset="0"/>
                <a:ea typeface="Verdana" panose="020B0604030504040204" pitchFamily="34" charset="0"/>
                <a:cs typeface="Times New Roman" panose="02020603050405020304" pitchFamily="18" charset="0"/>
              </a:rPr>
              <a:t>nervous system</a:t>
            </a:r>
          </a:p>
          <a:p>
            <a:r>
              <a:rPr lang="en-US" sz="1400" dirty="0">
                <a:latin typeface="Times New Roman" panose="02020603050405020304" pitchFamily="18" charset="0"/>
                <a:ea typeface="Verdana" panose="020B0604030504040204" pitchFamily="34" charset="0"/>
                <a:cs typeface="Times New Roman" panose="02020603050405020304" pitchFamily="18" charset="0"/>
              </a:rPr>
              <a:t>Autonomic Effects on Target </a:t>
            </a:r>
            <a:r>
              <a:rPr lang="en-US" sz="1400" dirty="0" smtClean="0">
                <a:latin typeface="Times New Roman" panose="02020603050405020304" pitchFamily="18" charset="0"/>
                <a:ea typeface="Verdana" panose="020B0604030504040204" pitchFamily="34" charset="0"/>
                <a:cs typeface="Times New Roman" panose="02020603050405020304" pitchFamily="18" charset="0"/>
              </a:rPr>
              <a:t>Organs</a:t>
            </a:r>
          </a:p>
          <a:p>
            <a:pPr marL="742950" lvl="1" indent="-285750">
              <a:buFont typeface="Arial" panose="020B0604020202020204" pitchFamily="34" charset="0"/>
              <a:buChar char="•"/>
            </a:pPr>
            <a:r>
              <a:rPr lang="en-US" sz="1400" dirty="0" smtClean="0">
                <a:latin typeface="Times New Roman" panose="02020603050405020304" pitchFamily="18" charset="0"/>
                <a:ea typeface="Verdana" panose="020B0604030504040204" pitchFamily="34" charset="0"/>
                <a:cs typeface="Times New Roman" panose="02020603050405020304" pitchFamily="18" charset="0"/>
              </a:rPr>
              <a:t>Neurotransmitters and Their Receptors</a:t>
            </a:r>
          </a:p>
          <a:p>
            <a:pPr marL="742950" lvl="1" indent="-285750">
              <a:buFont typeface="Arial" panose="020B0604020202020204" pitchFamily="34" charset="0"/>
              <a:buChar char="•"/>
            </a:pPr>
            <a:r>
              <a:rPr lang="en-US" sz="1400" dirty="0" smtClean="0">
                <a:latin typeface="Times New Roman" panose="02020603050405020304" pitchFamily="18" charset="0"/>
                <a:ea typeface="Verdana" panose="020B0604030504040204" pitchFamily="34" charset="0"/>
                <a:cs typeface="Times New Roman" panose="02020603050405020304" pitchFamily="18" charset="0"/>
              </a:rPr>
              <a:t>Dual Innervation</a:t>
            </a:r>
          </a:p>
          <a:p>
            <a:pPr marL="742950" lvl="1" indent="-285750">
              <a:buFont typeface="Arial" panose="020B0604020202020204" pitchFamily="34" charset="0"/>
              <a:buChar char="•"/>
            </a:pPr>
            <a:r>
              <a:rPr lang="en-US" sz="1400" dirty="0" smtClean="0">
                <a:latin typeface="Times New Roman" panose="02020603050405020304" pitchFamily="18" charset="0"/>
                <a:ea typeface="Verdana" panose="020B0604030504040204" pitchFamily="34" charset="0"/>
                <a:cs typeface="Times New Roman" panose="02020603050405020304" pitchFamily="18" charset="0"/>
              </a:rPr>
              <a:t>Control </a:t>
            </a:r>
            <a:r>
              <a:rPr lang="en-US" sz="1400" dirty="0">
                <a:latin typeface="Times New Roman" panose="02020603050405020304" pitchFamily="18" charset="0"/>
                <a:ea typeface="Verdana" panose="020B0604030504040204" pitchFamily="34" charset="0"/>
                <a:cs typeface="Times New Roman" panose="02020603050405020304" pitchFamily="18" charset="0"/>
              </a:rPr>
              <a:t>Without Dual Innervation</a:t>
            </a:r>
          </a:p>
          <a:p>
            <a:r>
              <a:rPr lang="en-US" sz="1400" dirty="0" smtClean="0">
                <a:latin typeface="Times New Roman" panose="02020603050405020304" pitchFamily="18" charset="0"/>
                <a:ea typeface="Verdana" panose="020B0604030504040204" pitchFamily="34" charset="0"/>
                <a:cs typeface="Times New Roman" panose="02020603050405020304" pitchFamily="18" charset="0"/>
              </a:rPr>
              <a:t>Central </a:t>
            </a:r>
            <a:r>
              <a:rPr lang="en-US" sz="1400" dirty="0">
                <a:latin typeface="Times New Roman" panose="02020603050405020304" pitchFamily="18" charset="0"/>
                <a:ea typeface="Verdana" panose="020B0604030504040204" pitchFamily="34" charset="0"/>
                <a:cs typeface="Times New Roman" panose="02020603050405020304" pitchFamily="18" charset="0"/>
              </a:rPr>
              <a:t>Control of Autonomic </a:t>
            </a:r>
            <a:r>
              <a:rPr lang="en-US" sz="1400" dirty="0" smtClean="0">
                <a:latin typeface="Times New Roman" panose="02020603050405020304" pitchFamily="18" charset="0"/>
                <a:ea typeface="Verdana" panose="020B0604030504040204" pitchFamily="34" charset="0"/>
                <a:cs typeface="Times New Roman" panose="02020603050405020304" pitchFamily="18" charset="0"/>
              </a:rPr>
              <a:t>Function</a:t>
            </a:r>
          </a:p>
          <a:p>
            <a:endParaRPr lang="en-US" sz="1400" dirty="0">
              <a:latin typeface="Times New Roman" panose="02020603050405020304" pitchFamily="18" charset="0"/>
              <a:ea typeface="Verdana" panose="020B0604030504040204" pitchFamily="34" charset="0"/>
              <a:cs typeface="Times New Roman" panose="02020603050405020304" pitchFamily="18" charset="0"/>
            </a:endParaRPr>
          </a:p>
          <a:p>
            <a:r>
              <a:rPr lang="en-US" sz="1400" b="1" dirty="0" smtClean="0">
                <a:latin typeface="Times New Roman" panose="02020603050405020304" pitchFamily="18" charset="0"/>
                <a:ea typeface="Verdana" panose="020B0604030504040204" pitchFamily="34" charset="0"/>
                <a:cs typeface="Times New Roman" panose="02020603050405020304" pitchFamily="18" charset="0"/>
              </a:rPr>
              <a:t>Objectives:</a:t>
            </a:r>
          </a:p>
          <a:p>
            <a:pPr marL="285750" indent="-285750">
              <a:buFont typeface="Wingdings" panose="05000000000000000000" pitchFamily="2" charset="2"/>
              <a:buChar char="ü"/>
            </a:pPr>
            <a:r>
              <a:rPr lang="en-US" sz="1400" dirty="0" smtClean="0">
                <a:latin typeface="Times New Roman" panose="02020603050405020304" pitchFamily="18" charset="0"/>
                <a:ea typeface="Verdana" panose="020B0604030504040204" pitchFamily="34" charset="0"/>
                <a:cs typeface="Times New Roman" panose="02020603050405020304" pitchFamily="18" charset="0"/>
              </a:rPr>
              <a:t>Distinguish </a:t>
            </a:r>
            <a:r>
              <a:rPr lang="en-US" sz="1400" dirty="0">
                <a:latin typeface="Times New Roman" panose="02020603050405020304" pitchFamily="18" charset="0"/>
                <a:ea typeface="Verdana" panose="020B0604030504040204" pitchFamily="34" charset="0"/>
                <a:cs typeface="Times New Roman" panose="02020603050405020304" pitchFamily="18" charset="0"/>
              </a:rPr>
              <a:t>between somatic and autonomic reflexes. </a:t>
            </a:r>
          </a:p>
          <a:p>
            <a:pPr marL="285750" indent="-285750">
              <a:buFont typeface="Wingdings" panose="05000000000000000000" pitchFamily="2" charset="2"/>
              <a:buChar char="ü"/>
            </a:pPr>
            <a:r>
              <a:rPr lang="en-US" sz="1400" dirty="0">
                <a:latin typeface="Times New Roman" panose="02020603050405020304" pitchFamily="18" charset="0"/>
                <a:ea typeface="Verdana" panose="020B0604030504040204" pitchFamily="34" charset="0"/>
                <a:cs typeface="Times New Roman" panose="02020603050405020304" pitchFamily="18" charset="0"/>
              </a:rPr>
              <a:t>Define the autonomic nervous system, and compare its anatomy with that of the somatic motor division of the peripheral nervous system. </a:t>
            </a:r>
          </a:p>
          <a:p>
            <a:pPr marL="285750" indent="-285750">
              <a:buFont typeface="Wingdings" panose="05000000000000000000" pitchFamily="2" charset="2"/>
              <a:buChar char="ü"/>
            </a:pPr>
            <a:r>
              <a:rPr lang="en-US" sz="1400" dirty="0">
                <a:latin typeface="Times New Roman" panose="02020603050405020304" pitchFamily="18" charset="0"/>
                <a:ea typeface="Verdana" panose="020B0604030504040204" pitchFamily="34" charset="0"/>
                <a:cs typeface="Times New Roman" panose="02020603050405020304" pitchFamily="18" charset="0"/>
              </a:rPr>
              <a:t>Compare and contrast the sympathetic and parasympathetic divisions of the autonomic nervous system. </a:t>
            </a:r>
          </a:p>
          <a:p>
            <a:endParaRPr lang="ru-RU" sz="140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0" name="Прямая соединительная линия 9"/>
          <p:cNvCxnSpPr/>
          <p:nvPr/>
        </p:nvCxnSpPr>
        <p:spPr>
          <a:xfrm>
            <a:off x="421811" y="1196752"/>
            <a:ext cx="81671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87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Даурен\Desktop\AlFarabi\pics\4d0677bc133733989fc01115c7df2a6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922" y="1270156"/>
            <a:ext cx="6344557" cy="5486005"/>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1763688" y="159420"/>
            <a:ext cx="5638748" cy="96375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marL="0" lvl="1" algn="ctr">
              <a:spcBef>
                <a:spcPct val="0"/>
              </a:spcBef>
            </a:pP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Autonomic Effects on Target Organs</a:t>
            </a:r>
            <a:endParaRPr lang="en-US" sz="3100" cap="all" spc="-8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0" name="Прямая соединительная линия 9"/>
          <p:cNvCxnSpPr/>
          <p:nvPr/>
        </p:nvCxnSpPr>
        <p:spPr>
          <a:xfrm>
            <a:off x="421811" y="1196752"/>
            <a:ext cx="816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1.png" descr="image1.png"/>
          <p:cNvPicPr>
            <a:picLocks noChangeAspect="1"/>
          </p:cNvPicPr>
          <p:nvPr/>
        </p:nvPicPr>
        <p:blipFill>
          <a:blip r:embed="rId4"/>
          <a:stretch>
            <a:fillRect/>
          </a:stretch>
        </p:blipFill>
        <p:spPr>
          <a:xfrm>
            <a:off x="179512" y="198324"/>
            <a:ext cx="936104" cy="815882"/>
          </a:xfrm>
          <a:prstGeom prst="rect">
            <a:avLst/>
          </a:prstGeom>
          <a:ln w="12700" cap="flat">
            <a:noFill/>
            <a:miter lim="400000"/>
          </a:ln>
          <a:effectLst/>
        </p:spPr>
      </p:pic>
      <p:sp>
        <p:nvSpPr>
          <p:cNvPr id="40" name="TextBox 39"/>
          <p:cNvSpPr txBox="1"/>
          <p:nvPr/>
        </p:nvSpPr>
        <p:spPr>
          <a:xfrm>
            <a:off x="179512" y="1556792"/>
            <a:ext cx="2232248" cy="3016210"/>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Central </a:t>
            </a:r>
            <a:r>
              <a:rPr lang="en-US" b="1" dirty="0">
                <a:latin typeface="Times New Roman" panose="02020603050405020304" pitchFamily="18" charset="0"/>
                <a:cs typeface="Times New Roman" panose="02020603050405020304" pitchFamily="18" charset="0"/>
              </a:rPr>
              <a:t>Control of Autonomic </a:t>
            </a:r>
            <a:r>
              <a:rPr lang="en-US" b="1" dirty="0" smtClean="0">
                <a:latin typeface="Times New Roman" panose="02020603050405020304" pitchFamily="18" charset="0"/>
                <a:cs typeface="Times New Roman" panose="02020603050405020304" pitchFamily="18" charset="0"/>
              </a:rPr>
              <a:t>Function</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Cerebral cortex</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Hypothalamus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Midbrain, pons, and medulla </a:t>
            </a:r>
            <a:r>
              <a:rPr lang="en-US" dirty="0" smtClean="0">
                <a:latin typeface="Times New Roman" panose="02020603050405020304" pitchFamily="18" charset="0"/>
                <a:cs typeface="Times New Roman" panose="02020603050405020304" pitchFamily="18" charset="0"/>
              </a:rPr>
              <a:t>oblongata</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Spinal </a:t>
            </a:r>
            <a:r>
              <a:rPr lang="en-US" dirty="0" smtClean="0">
                <a:latin typeface="Times New Roman" panose="02020603050405020304" pitchFamily="18" charset="0"/>
                <a:cs typeface="Times New Roman" panose="02020603050405020304" pitchFamily="18" charset="0"/>
              </a:rPr>
              <a:t>cord</a:t>
            </a:r>
            <a:endParaRPr lang="en-US"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a:t>
            </a:r>
            <a:endParaRPr lang="en-US" sz="1600" dirty="0">
              <a:latin typeface="Times New Roman" panose="02020603050405020304" pitchFamily="18" charset="0"/>
              <a:cs typeface="Times New Roman" panose="02020603050405020304" pitchFamily="18" charset="0"/>
            </a:endParaRPr>
          </a:p>
        </p:txBody>
      </p:sp>
      <p:pic>
        <p:nvPicPr>
          <p:cNvPr id="11" name="Picture 2" descr="C:\Users\Даурен\Desktop\AlFarabi\pics\wqert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664705">
            <a:off x="437776" y="5137065"/>
            <a:ext cx="1320201" cy="176545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382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259632" y="1988839"/>
            <a:ext cx="6214812" cy="1899857"/>
          </a:xfrm>
          <a:prstGeom prst="rect">
            <a:avLst/>
          </a:prstGeom>
        </p:spPr>
        <p:txBody>
          <a:bodyPr vert="horz" lIns="91440" tIns="45720" rIns="91440" bIns="45720" rtlCol="0" anchor="ct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marL="0" lvl="1" algn="ctr">
              <a:spcBef>
                <a:spcPct val="0"/>
              </a:spcBef>
            </a:pP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ea typeface="Verdana" panose="020B0604030504040204" pitchFamily="34" charset="0"/>
                <a:cs typeface="Times New Roman" panose="02020603050405020304" pitchFamily="18" charset="0"/>
              </a:rPr>
              <a:t>Thanks for your attention!</a:t>
            </a:r>
            <a:endParaRPr 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8" name="image1.png" descr="image1.png"/>
          <p:cNvPicPr>
            <a:picLocks noChangeAspect="1"/>
          </p:cNvPicPr>
          <p:nvPr/>
        </p:nvPicPr>
        <p:blipFill>
          <a:blip r:embed="rId3"/>
          <a:stretch>
            <a:fillRect/>
          </a:stretch>
        </p:blipFill>
        <p:spPr>
          <a:xfrm>
            <a:off x="179512" y="198324"/>
            <a:ext cx="936104" cy="815882"/>
          </a:xfrm>
          <a:prstGeom prst="rect">
            <a:avLst/>
          </a:prstGeom>
          <a:ln w="12700" cap="flat">
            <a:noFill/>
            <a:miter lim="400000"/>
          </a:ln>
          <a:effectLst/>
        </p:spPr>
      </p:pic>
      <p:pic>
        <p:nvPicPr>
          <p:cNvPr id="5" name="Picture 2" descr="C:\Users\Даурен\Desktop\AlFarabi\pics\wqert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55515" y="5315170"/>
            <a:ext cx="1320201" cy="176545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482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Даурен\Desktop\AlFarabi\pics\wqert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456103" y="-210878"/>
            <a:ext cx="1320201" cy="176545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1763688" y="159420"/>
            <a:ext cx="5638748" cy="96375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algn="ctr"/>
            <a:r>
              <a:rPr lang="en-US" sz="3200" dirty="0" smtClean="0">
                <a:latin typeface="Times New Roman" panose="02020603050405020304" pitchFamily="18" charset="0"/>
                <a:ea typeface="Verdana" panose="020B0604030504040204" pitchFamily="34" charset="0"/>
                <a:cs typeface="Times New Roman" panose="02020603050405020304" pitchFamily="18" charset="0"/>
              </a:rPr>
              <a:t>THE AUTONOMIC</a:t>
            </a:r>
            <a:br>
              <a:rPr lang="en-US" sz="3200" dirty="0" smtClean="0">
                <a:latin typeface="Times New Roman" panose="02020603050405020304" pitchFamily="18" charset="0"/>
                <a:ea typeface="Verdana" panose="020B0604030504040204" pitchFamily="34" charset="0"/>
                <a:cs typeface="Times New Roman" panose="02020603050405020304" pitchFamily="18" charset="0"/>
              </a:rPr>
            </a:br>
            <a:r>
              <a:rPr lang="en-US" sz="3200" dirty="0" smtClean="0">
                <a:latin typeface="Times New Roman" panose="02020603050405020304" pitchFamily="18" charset="0"/>
                <a:ea typeface="Verdana" panose="020B0604030504040204" pitchFamily="34" charset="0"/>
                <a:cs typeface="Times New Roman" panose="02020603050405020304" pitchFamily="18" charset="0"/>
              </a:rPr>
              <a:t>NERVOUS SYSTEM (ANS)</a:t>
            </a:r>
            <a:endParaRPr lang="ru-RU" sz="320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0" name="Прямая соединительная линия 9"/>
          <p:cNvCxnSpPr/>
          <p:nvPr/>
        </p:nvCxnSpPr>
        <p:spPr>
          <a:xfrm>
            <a:off x="421811" y="1196752"/>
            <a:ext cx="816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1.png" descr="image1.png"/>
          <p:cNvPicPr>
            <a:picLocks noChangeAspect="1"/>
          </p:cNvPicPr>
          <p:nvPr/>
        </p:nvPicPr>
        <p:blipFill>
          <a:blip r:embed="rId4"/>
          <a:stretch>
            <a:fillRect/>
          </a:stretch>
        </p:blipFill>
        <p:spPr>
          <a:xfrm>
            <a:off x="179512" y="198324"/>
            <a:ext cx="936104" cy="815882"/>
          </a:xfrm>
          <a:prstGeom prst="rect">
            <a:avLst/>
          </a:prstGeom>
          <a:ln w="12700" cap="flat">
            <a:noFill/>
            <a:miter lim="400000"/>
          </a:ln>
          <a:effectLst/>
        </p:spPr>
      </p:pic>
      <p:pic>
        <p:nvPicPr>
          <p:cNvPr id="11" name="Picture 3"/>
          <p:cNvPicPr>
            <a:picLocks noChangeAspect="1" noChangeArrowheads="1"/>
          </p:cNvPicPr>
          <p:nvPr/>
        </p:nvPicPr>
        <p:blipFill>
          <a:blip r:embed="rId5" cstate="print"/>
          <a:srcRect/>
          <a:stretch>
            <a:fillRect/>
          </a:stretch>
        </p:blipFill>
        <p:spPr bwMode="auto">
          <a:xfrm>
            <a:off x="5203372" y="1712952"/>
            <a:ext cx="2416175" cy="4993430"/>
          </a:xfrm>
          <a:prstGeom prst="rect">
            <a:avLst/>
          </a:prstGeom>
          <a:noFill/>
          <a:ln w="9525">
            <a:noFill/>
            <a:miter lim="800000"/>
            <a:headEnd/>
            <a:tailEnd/>
          </a:ln>
        </p:spPr>
      </p:pic>
      <p:grpSp>
        <p:nvGrpSpPr>
          <p:cNvPr id="12" name="Group 9"/>
          <p:cNvGrpSpPr>
            <a:grpSpLocks/>
          </p:cNvGrpSpPr>
          <p:nvPr/>
        </p:nvGrpSpPr>
        <p:grpSpPr bwMode="auto">
          <a:xfrm>
            <a:off x="762000" y="1397266"/>
            <a:ext cx="3048000" cy="1066800"/>
            <a:chOff x="685800" y="3276600"/>
            <a:chExt cx="3352800" cy="1143000"/>
          </a:xfrm>
        </p:grpSpPr>
        <p:grpSp>
          <p:nvGrpSpPr>
            <p:cNvPr id="13" name="Group 28"/>
            <p:cNvGrpSpPr>
              <a:grpSpLocks/>
            </p:cNvGrpSpPr>
            <p:nvPr/>
          </p:nvGrpSpPr>
          <p:grpSpPr bwMode="auto">
            <a:xfrm>
              <a:off x="685800" y="3276600"/>
              <a:ext cx="3352800" cy="1143000"/>
              <a:chOff x="685800" y="3429000"/>
              <a:chExt cx="3352800" cy="1143000"/>
            </a:xfrm>
          </p:grpSpPr>
          <p:pic>
            <p:nvPicPr>
              <p:cNvPr id="17" name="Picture 9"/>
              <p:cNvPicPr>
                <a:picLocks noChangeAspect="1" noChangeArrowheads="1"/>
              </p:cNvPicPr>
              <p:nvPr/>
            </p:nvPicPr>
            <p:blipFill>
              <a:blip r:embed="rId6" cstate="print"/>
              <a:srcRect/>
              <a:stretch>
                <a:fillRect/>
              </a:stretch>
            </p:blipFill>
            <p:spPr bwMode="auto">
              <a:xfrm>
                <a:off x="685800" y="3429000"/>
                <a:ext cx="3352800" cy="1143000"/>
              </a:xfrm>
              <a:prstGeom prst="rect">
                <a:avLst/>
              </a:prstGeom>
              <a:noFill/>
              <a:ln w="9525">
                <a:noFill/>
                <a:miter lim="800000"/>
                <a:headEnd/>
                <a:tailEnd/>
              </a:ln>
            </p:spPr>
          </p:pic>
          <p:sp>
            <p:nvSpPr>
              <p:cNvPr id="18" name="Rectangle 5"/>
              <p:cNvSpPr/>
              <p:nvPr/>
            </p:nvSpPr>
            <p:spPr>
              <a:xfrm>
                <a:off x="685800" y="3429000"/>
                <a:ext cx="3352800" cy="1143000"/>
              </a:xfrm>
              <a:prstGeom prst="rect">
                <a:avLst/>
              </a:prstGeom>
              <a:noFill/>
              <a:ln w="28575">
                <a:solidFill>
                  <a:srgbClr val="DEA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alibri" pitchFamily="34" charset="0"/>
                </a:endParaRPr>
              </a:p>
            </p:txBody>
          </p:sp>
        </p:grpSp>
        <p:pic>
          <p:nvPicPr>
            <p:cNvPr id="14" name="Picture 19"/>
            <p:cNvPicPr>
              <a:picLocks noChangeAspect="1" noChangeArrowheads="1"/>
            </p:cNvPicPr>
            <p:nvPr/>
          </p:nvPicPr>
          <p:blipFill>
            <a:blip r:embed="rId7" cstate="print"/>
            <a:srcRect/>
            <a:stretch>
              <a:fillRect/>
            </a:stretch>
          </p:blipFill>
          <p:spPr bwMode="auto">
            <a:xfrm>
              <a:off x="914400" y="3352800"/>
              <a:ext cx="2819400" cy="227482"/>
            </a:xfrm>
            <a:prstGeom prst="rect">
              <a:avLst/>
            </a:prstGeom>
            <a:noFill/>
            <a:ln w="9525">
              <a:noFill/>
              <a:miter lim="800000"/>
              <a:headEnd/>
              <a:tailEnd/>
            </a:ln>
          </p:spPr>
        </p:pic>
        <p:pic>
          <p:nvPicPr>
            <p:cNvPr id="15" name="Picture 21"/>
            <p:cNvPicPr>
              <a:picLocks noChangeAspect="1" noChangeArrowheads="1"/>
            </p:cNvPicPr>
            <p:nvPr/>
          </p:nvPicPr>
          <p:blipFill>
            <a:blip r:embed="rId8" cstate="print"/>
            <a:srcRect/>
            <a:stretch>
              <a:fillRect/>
            </a:stretch>
          </p:blipFill>
          <p:spPr bwMode="auto">
            <a:xfrm>
              <a:off x="914400" y="3581400"/>
              <a:ext cx="1844262" cy="381000"/>
            </a:xfrm>
            <a:prstGeom prst="rect">
              <a:avLst/>
            </a:prstGeom>
            <a:noFill/>
            <a:ln w="9525">
              <a:noFill/>
              <a:miter lim="800000"/>
              <a:headEnd/>
              <a:tailEnd/>
            </a:ln>
          </p:spPr>
        </p:pic>
        <p:pic>
          <p:nvPicPr>
            <p:cNvPr id="16" name="Picture 22"/>
            <p:cNvPicPr>
              <a:picLocks noChangeAspect="1" noChangeArrowheads="1"/>
            </p:cNvPicPr>
            <p:nvPr/>
          </p:nvPicPr>
          <p:blipFill>
            <a:blip r:embed="rId9" cstate="print"/>
            <a:srcRect/>
            <a:stretch>
              <a:fillRect/>
            </a:stretch>
          </p:blipFill>
          <p:spPr bwMode="auto">
            <a:xfrm>
              <a:off x="914400" y="3962400"/>
              <a:ext cx="2059609" cy="381000"/>
            </a:xfrm>
            <a:prstGeom prst="rect">
              <a:avLst/>
            </a:prstGeom>
            <a:noFill/>
            <a:ln w="9525">
              <a:noFill/>
              <a:miter lim="800000"/>
              <a:headEnd/>
              <a:tailEnd/>
            </a:ln>
          </p:spPr>
        </p:pic>
      </p:grpSp>
      <p:grpSp>
        <p:nvGrpSpPr>
          <p:cNvPr id="19" name="Group 20"/>
          <p:cNvGrpSpPr>
            <a:grpSpLocks/>
          </p:cNvGrpSpPr>
          <p:nvPr/>
        </p:nvGrpSpPr>
        <p:grpSpPr bwMode="auto">
          <a:xfrm>
            <a:off x="762000" y="2540266"/>
            <a:ext cx="3048000" cy="1066800"/>
            <a:chOff x="685800" y="3505200"/>
            <a:chExt cx="3352800" cy="1143000"/>
          </a:xfrm>
        </p:grpSpPr>
        <p:grpSp>
          <p:nvGrpSpPr>
            <p:cNvPr id="20" name="Group 29"/>
            <p:cNvGrpSpPr>
              <a:grpSpLocks/>
            </p:cNvGrpSpPr>
            <p:nvPr/>
          </p:nvGrpSpPr>
          <p:grpSpPr bwMode="auto">
            <a:xfrm>
              <a:off x="685800" y="3505200"/>
              <a:ext cx="3352800" cy="1143000"/>
              <a:chOff x="5105400" y="3429000"/>
              <a:chExt cx="3352800" cy="1143000"/>
            </a:xfrm>
          </p:grpSpPr>
          <p:pic>
            <p:nvPicPr>
              <p:cNvPr id="24" name="Picture 10"/>
              <p:cNvPicPr>
                <a:picLocks noChangeAspect="1" noChangeArrowheads="1"/>
              </p:cNvPicPr>
              <p:nvPr/>
            </p:nvPicPr>
            <p:blipFill>
              <a:blip r:embed="rId6" cstate="print"/>
              <a:srcRect/>
              <a:stretch>
                <a:fillRect/>
              </a:stretch>
            </p:blipFill>
            <p:spPr bwMode="auto">
              <a:xfrm>
                <a:off x="5105400" y="3429000"/>
                <a:ext cx="3352800" cy="1143000"/>
              </a:xfrm>
              <a:prstGeom prst="rect">
                <a:avLst/>
              </a:prstGeom>
              <a:noFill/>
              <a:ln w="9525">
                <a:noFill/>
                <a:miter lim="800000"/>
                <a:headEnd/>
                <a:tailEnd/>
              </a:ln>
            </p:spPr>
          </p:pic>
          <p:sp>
            <p:nvSpPr>
              <p:cNvPr id="25" name="Rectangle 16"/>
              <p:cNvSpPr/>
              <p:nvPr/>
            </p:nvSpPr>
            <p:spPr>
              <a:xfrm>
                <a:off x="5105400" y="3429000"/>
                <a:ext cx="3352800" cy="1143000"/>
              </a:xfrm>
              <a:prstGeom prst="rect">
                <a:avLst/>
              </a:prstGeom>
              <a:noFill/>
              <a:ln w="28575">
                <a:solidFill>
                  <a:srgbClr val="DEA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alibri" pitchFamily="34" charset="0"/>
                </a:endParaRPr>
              </a:p>
            </p:txBody>
          </p:sp>
        </p:grpSp>
        <p:pic>
          <p:nvPicPr>
            <p:cNvPr id="21" name="Picture 23"/>
            <p:cNvPicPr>
              <a:picLocks noChangeAspect="1" noChangeArrowheads="1"/>
            </p:cNvPicPr>
            <p:nvPr/>
          </p:nvPicPr>
          <p:blipFill>
            <a:blip r:embed="rId10" cstate="print"/>
            <a:srcRect/>
            <a:stretch>
              <a:fillRect/>
            </a:stretch>
          </p:blipFill>
          <p:spPr bwMode="auto">
            <a:xfrm>
              <a:off x="914400" y="3810000"/>
              <a:ext cx="1828800" cy="216568"/>
            </a:xfrm>
            <a:prstGeom prst="rect">
              <a:avLst/>
            </a:prstGeom>
            <a:noFill/>
            <a:ln w="9525">
              <a:noFill/>
              <a:miter lim="800000"/>
              <a:headEnd/>
              <a:tailEnd/>
            </a:ln>
          </p:spPr>
        </p:pic>
        <p:pic>
          <p:nvPicPr>
            <p:cNvPr id="22" name="Picture 24"/>
            <p:cNvPicPr>
              <a:picLocks noChangeAspect="1" noChangeArrowheads="1"/>
            </p:cNvPicPr>
            <p:nvPr/>
          </p:nvPicPr>
          <p:blipFill>
            <a:blip r:embed="rId11" cstate="print"/>
            <a:srcRect/>
            <a:stretch>
              <a:fillRect/>
            </a:stretch>
          </p:blipFill>
          <p:spPr bwMode="auto">
            <a:xfrm>
              <a:off x="914400" y="4038600"/>
              <a:ext cx="2226398" cy="589426"/>
            </a:xfrm>
            <a:prstGeom prst="rect">
              <a:avLst/>
            </a:prstGeom>
            <a:noFill/>
            <a:ln w="9525">
              <a:noFill/>
              <a:miter lim="800000"/>
              <a:headEnd/>
              <a:tailEnd/>
            </a:ln>
          </p:spPr>
        </p:pic>
        <p:pic>
          <p:nvPicPr>
            <p:cNvPr id="23" name="Picture 20"/>
            <p:cNvPicPr>
              <a:picLocks noChangeAspect="1" noChangeArrowheads="1"/>
            </p:cNvPicPr>
            <p:nvPr/>
          </p:nvPicPr>
          <p:blipFill>
            <a:blip r:embed="rId12" cstate="print"/>
            <a:srcRect/>
            <a:stretch>
              <a:fillRect/>
            </a:stretch>
          </p:blipFill>
          <p:spPr bwMode="auto">
            <a:xfrm>
              <a:off x="762000" y="3581400"/>
              <a:ext cx="2895600" cy="233630"/>
            </a:xfrm>
            <a:prstGeom prst="rect">
              <a:avLst/>
            </a:prstGeom>
            <a:noFill/>
            <a:ln w="9525">
              <a:noFill/>
              <a:miter lim="800000"/>
              <a:headEnd/>
              <a:tailEnd/>
            </a:ln>
          </p:spPr>
        </p:pic>
      </p:grpSp>
      <p:grpSp>
        <p:nvGrpSpPr>
          <p:cNvPr id="26" name="Group 88"/>
          <p:cNvGrpSpPr>
            <a:grpSpLocks/>
          </p:cNvGrpSpPr>
          <p:nvPr/>
        </p:nvGrpSpPr>
        <p:grpSpPr bwMode="auto">
          <a:xfrm>
            <a:off x="533400" y="3683266"/>
            <a:ext cx="3529013" cy="1981200"/>
            <a:chOff x="304800" y="3429000"/>
            <a:chExt cx="3529013" cy="1981200"/>
          </a:xfrm>
        </p:grpSpPr>
        <p:grpSp>
          <p:nvGrpSpPr>
            <p:cNvPr id="27" name="Group 33"/>
            <p:cNvGrpSpPr>
              <a:grpSpLocks/>
            </p:cNvGrpSpPr>
            <p:nvPr/>
          </p:nvGrpSpPr>
          <p:grpSpPr bwMode="auto">
            <a:xfrm>
              <a:off x="304800" y="3810000"/>
              <a:ext cx="1700213" cy="1600200"/>
              <a:chOff x="4953000" y="5029200"/>
              <a:chExt cx="1700213" cy="1600200"/>
            </a:xfrm>
          </p:grpSpPr>
          <p:pic>
            <p:nvPicPr>
              <p:cNvPr id="33" name="Picture 11"/>
              <p:cNvPicPr>
                <a:picLocks noChangeAspect="1" noChangeArrowheads="1"/>
              </p:cNvPicPr>
              <p:nvPr/>
            </p:nvPicPr>
            <p:blipFill>
              <a:blip r:embed="rId6" cstate="print"/>
              <a:srcRect/>
              <a:stretch>
                <a:fillRect/>
              </a:stretch>
            </p:blipFill>
            <p:spPr bwMode="auto">
              <a:xfrm>
                <a:off x="4953000" y="5029200"/>
                <a:ext cx="1700213" cy="1600200"/>
              </a:xfrm>
              <a:prstGeom prst="rect">
                <a:avLst/>
              </a:prstGeom>
              <a:noFill/>
              <a:ln w="9525">
                <a:noFill/>
                <a:miter lim="800000"/>
                <a:headEnd/>
                <a:tailEnd/>
              </a:ln>
            </p:spPr>
          </p:pic>
          <p:sp>
            <p:nvSpPr>
              <p:cNvPr id="34" name="Rectangle 82"/>
              <p:cNvSpPr/>
              <p:nvPr/>
            </p:nvSpPr>
            <p:spPr>
              <a:xfrm>
                <a:off x="4953000" y="5029200"/>
                <a:ext cx="1676400" cy="1600200"/>
              </a:xfrm>
              <a:prstGeom prst="rect">
                <a:avLst/>
              </a:prstGeom>
              <a:noFill/>
              <a:ln w="28575">
                <a:solidFill>
                  <a:srgbClr val="DEA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alibri" pitchFamily="34" charset="0"/>
                </a:endParaRPr>
              </a:p>
            </p:txBody>
          </p:sp>
        </p:grpSp>
        <p:grpSp>
          <p:nvGrpSpPr>
            <p:cNvPr id="28" name="Group 35"/>
            <p:cNvGrpSpPr>
              <a:grpSpLocks/>
            </p:cNvGrpSpPr>
            <p:nvPr/>
          </p:nvGrpSpPr>
          <p:grpSpPr bwMode="auto">
            <a:xfrm>
              <a:off x="2133600" y="3810000"/>
              <a:ext cx="1700213" cy="1600200"/>
              <a:chOff x="6781800" y="5029200"/>
              <a:chExt cx="1700213" cy="1600200"/>
            </a:xfrm>
          </p:grpSpPr>
          <p:pic>
            <p:nvPicPr>
              <p:cNvPr id="31" name="Picture 11"/>
              <p:cNvPicPr>
                <a:picLocks noChangeAspect="1" noChangeArrowheads="1"/>
              </p:cNvPicPr>
              <p:nvPr/>
            </p:nvPicPr>
            <p:blipFill>
              <a:blip r:embed="rId6" cstate="print"/>
              <a:srcRect/>
              <a:stretch>
                <a:fillRect/>
              </a:stretch>
            </p:blipFill>
            <p:spPr bwMode="auto">
              <a:xfrm>
                <a:off x="6781800" y="5029200"/>
                <a:ext cx="1700213" cy="1600200"/>
              </a:xfrm>
              <a:prstGeom prst="rect">
                <a:avLst/>
              </a:prstGeom>
              <a:noFill/>
              <a:ln w="9525">
                <a:noFill/>
                <a:miter lim="800000"/>
                <a:headEnd/>
                <a:tailEnd/>
              </a:ln>
            </p:spPr>
          </p:pic>
          <p:sp>
            <p:nvSpPr>
              <p:cNvPr id="32" name="Rectangle 80"/>
              <p:cNvSpPr/>
              <p:nvPr/>
            </p:nvSpPr>
            <p:spPr>
              <a:xfrm>
                <a:off x="6781800" y="5029200"/>
                <a:ext cx="1676400" cy="1600200"/>
              </a:xfrm>
              <a:prstGeom prst="rect">
                <a:avLst/>
              </a:prstGeom>
              <a:noFill/>
              <a:ln w="28575">
                <a:solidFill>
                  <a:srgbClr val="DEA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alibri" pitchFamily="34" charset="0"/>
                </a:endParaRPr>
              </a:p>
            </p:txBody>
          </p:sp>
        </p:grpSp>
        <p:cxnSp>
          <p:nvCxnSpPr>
            <p:cNvPr id="29" name="Straight Arrow Connector 77"/>
            <p:cNvCxnSpPr/>
            <p:nvPr/>
          </p:nvCxnSpPr>
          <p:spPr>
            <a:xfrm>
              <a:off x="2667000" y="3429000"/>
              <a:ext cx="457200" cy="304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78"/>
            <p:cNvCxnSpPr/>
            <p:nvPr/>
          </p:nvCxnSpPr>
          <p:spPr>
            <a:xfrm rot="10800000" flipV="1">
              <a:off x="1143000" y="3429000"/>
              <a:ext cx="457200" cy="304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5" name="Group 155"/>
          <p:cNvGrpSpPr/>
          <p:nvPr/>
        </p:nvGrpSpPr>
        <p:grpSpPr>
          <a:xfrm>
            <a:off x="609600" y="4115066"/>
            <a:ext cx="1557338" cy="1439863"/>
            <a:chOff x="609600" y="3708400"/>
            <a:chExt cx="1557338" cy="1439863"/>
          </a:xfrm>
        </p:grpSpPr>
        <p:pic>
          <p:nvPicPr>
            <p:cNvPr id="36" name="Picture 27"/>
            <p:cNvPicPr>
              <a:picLocks noChangeAspect="1" noChangeArrowheads="1"/>
            </p:cNvPicPr>
            <p:nvPr/>
          </p:nvPicPr>
          <p:blipFill>
            <a:blip r:embed="rId13" cstate="print"/>
            <a:srcRect/>
            <a:stretch>
              <a:fillRect/>
            </a:stretch>
          </p:blipFill>
          <p:spPr bwMode="auto">
            <a:xfrm>
              <a:off x="609600" y="4394200"/>
              <a:ext cx="1409700" cy="754063"/>
            </a:xfrm>
            <a:prstGeom prst="rect">
              <a:avLst/>
            </a:prstGeom>
            <a:noFill/>
            <a:ln w="9525">
              <a:noFill/>
              <a:miter lim="800000"/>
              <a:headEnd/>
              <a:tailEnd/>
            </a:ln>
          </p:spPr>
        </p:pic>
        <p:pic>
          <p:nvPicPr>
            <p:cNvPr id="37" name="Picture 29"/>
            <p:cNvPicPr>
              <a:picLocks noChangeAspect="1" noChangeArrowheads="1"/>
            </p:cNvPicPr>
            <p:nvPr/>
          </p:nvPicPr>
          <p:blipFill>
            <a:blip r:embed="rId14" cstate="print"/>
            <a:srcRect/>
            <a:stretch>
              <a:fillRect/>
            </a:stretch>
          </p:blipFill>
          <p:spPr bwMode="auto">
            <a:xfrm>
              <a:off x="609600" y="3708400"/>
              <a:ext cx="1557338" cy="685800"/>
            </a:xfrm>
            <a:prstGeom prst="rect">
              <a:avLst/>
            </a:prstGeom>
            <a:noFill/>
            <a:ln w="9525">
              <a:noFill/>
              <a:miter lim="800000"/>
              <a:headEnd/>
              <a:tailEnd/>
            </a:ln>
          </p:spPr>
        </p:pic>
      </p:grpSp>
      <p:grpSp>
        <p:nvGrpSpPr>
          <p:cNvPr id="38" name="Group 154"/>
          <p:cNvGrpSpPr/>
          <p:nvPr/>
        </p:nvGrpSpPr>
        <p:grpSpPr>
          <a:xfrm>
            <a:off x="2438400" y="4115066"/>
            <a:ext cx="1533525" cy="1447800"/>
            <a:chOff x="2438400" y="3708400"/>
            <a:chExt cx="1533525" cy="1447800"/>
          </a:xfrm>
        </p:grpSpPr>
        <p:pic>
          <p:nvPicPr>
            <p:cNvPr id="39" name="Picture 25"/>
            <p:cNvPicPr>
              <a:picLocks noChangeAspect="1" noChangeArrowheads="1"/>
            </p:cNvPicPr>
            <p:nvPr/>
          </p:nvPicPr>
          <p:blipFill>
            <a:blip r:embed="rId15" cstate="print"/>
            <a:srcRect/>
            <a:stretch>
              <a:fillRect/>
            </a:stretch>
          </p:blipFill>
          <p:spPr bwMode="auto">
            <a:xfrm>
              <a:off x="2438400" y="4648200"/>
              <a:ext cx="1533525" cy="508000"/>
            </a:xfrm>
            <a:prstGeom prst="rect">
              <a:avLst/>
            </a:prstGeom>
            <a:noFill/>
            <a:ln w="9525">
              <a:noFill/>
              <a:miter lim="800000"/>
              <a:headEnd/>
              <a:tailEnd/>
            </a:ln>
          </p:spPr>
        </p:pic>
        <p:pic>
          <p:nvPicPr>
            <p:cNvPr id="40" name="Picture 28"/>
            <p:cNvPicPr>
              <a:picLocks noChangeAspect="1" noChangeArrowheads="1"/>
            </p:cNvPicPr>
            <p:nvPr/>
          </p:nvPicPr>
          <p:blipFill>
            <a:blip r:embed="rId16" cstate="print"/>
            <a:srcRect/>
            <a:stretch>
              <a:fillRect/>
            </a:stretch>
          </p:blipFill>
          <p:spPr bwMode="auto">
            <a:xfrm>
              <a:off x="2514600" y="3708400"/>
              <a:ext cx="1416050" cy="685800"/>
            </a:xfrm>
            <a:prstGeom prst="rect">
              <a:avLst/>
            </a:prstGeom>
            <a:noFill/>
            <a:ln w="9525">
              <a:noFill/>
              <a:miter lim="800000"/>
              <a:headEnd/>
              <a:tailEnd/>
            </a:ln>
          </p:spPr>
        </p:pic>
      </p:grpSp>
      <p:grpSp>
        <p:nvGrpSpPr>
          <p:cNvPr id="41" name="Group 111"/>
          <p:cNvGrpSpPr>
            <a:grpSpLocks/>
          </p:cNvGrpSpPr>
          <p:nvPr/>
        </p:nvGrpSpPr>
        <p:grpSpPr bwMode="auto">
          <a:xfrm>
            <a:off x="685800" y="5664466"/>
            <a:ext cx="1600200" cy="1092200"/>
            <a:chOff x="381000" y="5410200"/>
            <a:chExt cx="1600200" cy="1092200"/>
          </a:xfrm>
        </p:grpSpPr>
        <p:grpSp>
          <p:nvGrpSpPr>
            <p:cNvPr id="42" name="Group 103"/>
            <p:cNvGrpSpPr>
              <a:grpSpLocks/>
            </p:cNvGrpSpPr>
            <p:nvPr/>
          </p:nvGrpSpPr>
          <p:grpSpPr bwMode="auto">
            <a:xfrm>
              <a:off x="838200" y="5562600"/>
              <a:ext cx="990600" cy="381000"/>
              <a:chOff x="838200" y="5562600"/>
              <a:chExt cx="990600" cy="381000"/>
            </a:xfrm>
          </p:grpSpPr>
          <p:pic>
            <p:nvPicPr>
              <p:cNvPr id="48" name="Picture 5"/>
              <p:cNvPicPr>
                <a:picLocks noChangeAspect="1" noChangeArrowheads="1"/>
              </p:cNvPicPr>
              <p:nvPr/>
            </p:nvPicPr>
            <p:blipFill>
              <a:blip r:embed="rId17" cstate="print"/>
              <a:srcRect/>
              <a:stretch>
                <a:fillRect/>
              </a:stretch>
            </p:blipFill>
            <p:spPr bwMode="auto">
              <a:xfrm>
                <a:off x="838201" y="5562600"/>
                <a:ext cx="990599" cy="381000"/>
              </a:xfrm>
              <a:prstGeom prst="rect">
                <a:avLst/>
              </a:prstGeom>
              <a:noFill/>
              <a:ln w="9525">
                <a:noFill/>
                <a:miter lim="800000"/>
                <a:headEnd/>
                <a:tailEnd/>
              </a:ln>
            </p:spPr>
          </p:pic>
          <p:sp>
            <p:nvSpPr>
              <p:cNvPr id="49" name="Rectangle 101"/>
              <p:cNvSpPr/>
              <p:nvPr/>
            </p:nvSpPr>
            <p:spPr>
              <a:xfrm>
                <a:off x="838200" y="5562600"/>
                <a:ext cx="990600" cy="381000"/>
              </a:xfrm>
              <a:prstGeom prst="rect">
                <a:avLst/>
              </a:prstGeom>
              <a:noFill/>
              <a:ln w="19050">
                <a:solidFill>
                  <a:srgbClr val="DEA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alibri" pitchFamily="34" charset="0"/>
                </a:endParaRPr>
              </a:p>
            </p:txBody>
          </p:sp>
        </p:grpSp>
        <p:grpSp>
          <p:nvGrpSpPr>
            <p:cNvPr id="43" name="Group 104"/>
            <p:cNvGrpSpPr>
              <a:grpSpLocks/>
            </p:cNvGrpSpPr>
            <p:nvPr/>
          </p:nvGrpSpPr>
          <p:grpSpPr bwMode="auto">
            <a:xfrm>
              <a:off x="609600" y="6096000"/>
              <a:ext cx="1371600" cy="406400"/>
              <a:chOff x="609600" y="6096000"/>
              <a:chExt cx="1371600" cy="406400"/>
            </a:xfrm>
          </p:grpSpPr>
          <p:pic>
            <p:nvPicPr>
              <p:cNvPr id="46" name="Picture 4"/>
              <p:cNvPicPr>
                <a:picLocks noChangeAspect="1" noChangeArrowheads="1"/>
              </p:cNvPicPr>
              <p:nvPr/>
            </p:nvPicPr>
            <p:blipFill>
              <a:blip r:embed="rId18" cstate="print"/>
              <a:srcRect/>
              <a:stretch>
                <a:fillRect/>
              </a:stretch>
            </p:blipFill>
            <p:spPr bwMode="auto">
              <a:xfrm>
                <a:off x="609600" y="6096000"/>
                <a:ext cx="1371600" cy="406400"/>
              </a:xfrm>
              <a:prstGeom prst="rect">
                <a:avLst/>
              </a:prstGeom>
              <a:noFill/>
              <a:ln w="9525">
                <a:noFill/>
                <a:miter lim="800000"/>
                <a:headEnd/>
                <a:tailEnd/>
              </a:ln>
            </p:spPr>
          </p:pic>
          <p:sp>
            <p:nvSpPr>
              <p:cNvPr id="47" name="Rectangle 102"/>
              <p:cNvSpPr/>
              <p:nvPr/>
            </p:nvSpPr>
            <p:spPr>
              <a:xfrm>
                <a:off x="609600" y="6096000"/>
                <a:ext cx="1371600" cy="381000"/>
              </a:xfrm>
              <a:prstGeom prst="rect">
                <a:avLst/>
              </a:prstGeom>
              <a:noFill/>
              <a:ln w="19050">
                <a:solidFill>
                  <a:srgbClr val="DEA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dirty="0">
                  <a:latin typeface="Calibri" pitchFamily="34" charset="0"/>
                </a:endParaRPr>
              </a:p>
            </p:txBody>
          </p:sp>
        </p:grpSp>
        <p:cxnSp>
          <p:nvCxnSpPr>
            <p:cNvPr id="44" name="Elbow Connector 106"/>
            <p:cNvCxnSpPr/>
            <p:nvPr/>
          </p:nvCxnSpPr>
          <p:spPr>
            <a:xfrm rot="16200000" flipH="1">
              <a:off x="457200" y="5562600"/>
              <a:ext cx="533400" cy="228600"/>
            </a:xfrm>
            <a:prstGeom prst="bentConnector3">
              <a:avLst>
                <a:gd name="adj1" fmla="val 50000"/>
              </a:avLst>
            </a:prstGeom>
            <a:ln w="19050">
              <a:solidFill>
                <a:srgbClr val="DEA400"/>
              </a:solidFill>
            </a:ln>
          </p:spPr>
          <p:style>
            <a:lnRef idx="1">
              <a:schemeClr val="accent1"/>
            </a:lnRef>
            <a:fillRef idx="0">
              <a:schemeClr val="accent1"/>
            </a:fillRef>
            <a:effectRef idx="0">
              <a:schemeClr val="accent1"/>
            </a:effectRef>
            <a:fontRef idx="minor">
              <a:schemeClr val="tx1"/>
            </a:fontRef>
          </p:style>
        </p:cxnSp>
        <p:cxnSp>
          <p:nvCxnSpPr>
            <p:cNvPr id="45" name="Elbow Connector 108"/>
            <p:cNvCxnSpPr>
              <a:endCxn id="47" idx="1"/>
            </p:cNvCxnSpPr>
            <p:nvPr/>
          </p:nvCxnSpPr>
          <p:spPr>
            <a:xfrm rot="16200000" flipH="1">
              <a:off x="57150" y="5734050"/>
              <a:ext cx="876300" cy="228600"/>
            </a:xfrm>
            <a:prstGeom prst="bentConnector2">
              <a:avLst/>
            </a:prstGeom>
            <a:ln w="19050">
              <a:solidFill>
                <a:srgbClr val="DEA400"/>
              </a:solidFill>
            </a:ln>
          </p:spPr>
          <p:style>
            <a:lnRef idx="1">
              <a:schemeClr val="accent1"/>
            </a:lnRef>
            <a:fillRef idx="0">
              <a:schemeClr val="accent1"/>
            </a:fillRef>
            <a:effectRef idx="0">
              <a:schemeClr val="accent1"/>
            </a:effectRef>
            <a:fontRef idx="minor">
              <a:schemeClr val="tx1"/>
            </a:fontRef>
          </p:style>
        </p:cxnSp>
      </p:grpSp>
      <p:grpSp>
        <p:nvGrpSpPr>
          <p:cNvPr id="50" name="Group 70"/>
          <p:cNvGrpSpPr/>
          <p:nvPr/>
        </p:nvGrpSpPr>
        <p:grpSpPr>
          <a:xfrm>
            <a:off x="5965372" y="2627352"/>
            <a:ext cx="1143000" cy="276999"/>
            <a:chOff x="6858000" y="2362200"/>
            <a:chExt cx="1143000" cy="276999"/>
          </a:xfrm>
        </p:grpSpPr>
        <p:sp>
          <p:nvSpPr>
            <p:cNvPr id="51" name="Oval 71"/>
            <p:cNvSpPr/>
            <p:nvPr/>
          </p:nvSpPr>
          <p:spPr>
            <a:xfrm>
              <a:off x="6858000" y="2362200"/>
              <a:ext cx="838200" cy="2286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52" name="TextBox 51"/>
            <p:cNvSpPr txBox="1"/>
            <p:nvPr/>
          </p:nvSpPr>
          <p:spPr>
            <a:xfrm>
              <a:off x="6858000" y="2362200"/>
              <a:ext cx="1143000" cy="276999"/>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 Thalamus</a:t>
              </a:r>
              <a:endParaRPr lang="en-US" sz="1200" b="1" dirty="0">
                <a:latin typeface="Times New Roman" panose="02020603050405020304" pitchFamily="18" charset="0"/>
                <a:cs typeface="Times New Roman" panose="02020603050405020304" pitchFamily="18" charset="0"/>
              </a:endParaRPr>
            </a:p>
          </p:txBody>
        </p:sp>
      </p:grpSp>
      <p:grpSp>
        <p:nvGrpSpPr>
          <p:cNvPr id="53" name="Group 117"/>
          <p:cNvGrpSpPr/>
          <p:nvPr/>
        </p:nvGrpSpPr>
        <p:grpSpPr>
          <a:xfrm>
            <a:off x="6651172" y="1331952"/>
            <a:ext cx="1524000" cy="685800"/>
            <a:chOff x="7010400" y="990600"/>
            <a:chExt cx="1524000" cy="685800"/>
          </a:xfrm>
        </p:grpSpPr>
        <p:sp>
          <p:nvSpPr>
            <p:cNvPr id="54" name="TextBox 53"/>
            <p:cNvSpPr txBox="1"/>
            <p:nvPr/>
          </p:nvSpPr>
          <p:spPr>
            <a:xfrm>
              <a:off x="7239000" y="990600"/>
              <a:ext cx="1295400" cy="430887"/>
            </a:xfrm>
            <a:prstGeom prst="rect">
              <a:avLst/>
            </a:prstGeom>
            <a:noFill/>
          </p:spPr>
          <p:txBody>
            <a:bodyPr wrap="square" rtlCol="0">
              <a:spAutoFit/>
            </a:bodyPr>
            <a:lstStyle/>
            <a:p>
              <a:r>
                <a:rPr lang="en-US" sz="1100" b="1" dirty="0" smtClean="0">
                  <a:latin typeface="Times New Roman" panose="02020603050405020304" pitchFamily="18" charset="0"/>
                  <a:cs typeface="Times New Roman" panose="02020603050405020304" pitchFamily="18" charset="0"/>
                </a:rPr>
                <a:t>Postcentral gyrus of cerebrum</a:t>
              </a:r>
              <a:endParaRPr lang="en-US" sz="1100" dirty="0">
                <a:latin typeface="Times New Roman" panose="02020603050405020304" pitchFamily="18" charset="0"/>
                <a:cs typeface="Times New Roman" panose="02020603050405020304" pitchFamily="18" charset="0"/>
              </a:endParaRPr>
            </a:p>
          </p:txBody>
        </p:sp>
        <p:cxnSp>
          <p:nvCxnSpPr>
            <p:cNvPr id="55" name="Straight Connector 87"/>
            <p:cNvCxnSpPr/>
            <p:nvPr/>
          </p:nvCxnSpPr>
          <p:spPr bwMode="auto">
            <a:xfrm rot="5400000" flipH="1" flipV="1">
              <a:off x="7010400" y="1371600"/>
              <a:ext cx="3048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56" name="Group 116"/>
          <p:cNvGrpSpPr/>
          <p:nvPr/>
        </p:nvGrpSpPr>
        <p:grpSpPr>
          <a:xfrm>
            <a:off x="5127172" y="1408152"/>
            <a:ext cx="1295400" cy="609600"/>
            <a:chOff x="5562600" y="990600"/>
            <a:chExt cx="1295400" cy="609600"/>
          </a:xfrm>
        </p:grpSpPr>
        <p:sp>
          <p:nvSpPr>
            <p:cNvPr id="57" name="TextBox 56"/>
            <p:cNvSpPr txBox="1"/>
            <p:nvPr/>
          </p:nvSpPr>
          <p:spPr>
            <a:xfrm>
              <a:off x="5562600" y="990600"/>
              <a:ext cx="1295400" cy="461665"/>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Precentral gyrus of cerebrum</a:t>
              </a:r>
              <a:endParaRPr lang="en-US" sz="1200" dirty="0">
                <a:latin typeface="Times New Roman" panose="02020603050405020304" pitchFamily="18" charset="0"/>
                <a:cs typeface="Times New Roman" panose="02020603050405020304" pitchFamily="18" charset="0"/>
              </a:endParaRPr>
            </a:p>
          </p:txBody>
        </p:sp>
        <p:cxnSp>
          <p:nvCxnSpPr>
            <p:cNvPr id="58" name="Straight Connector 89"/>
            <p:cNvCxnSpPr/>
            <p:nvPr/>
          </p:nvCxnSpPr>
          <p:spPr bwMode="auto">
            <a:xfrm rot="16200000" flipV="1">
              <a:off x="6553200" y="1295400"/>
              <a:ext cx="3048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59" name="TextBox 58"/>
          <p:cNvSpPr txBox="1"/>
          <p:nvPr/>
        </p:nvSpPr>
        <p:spPr>
          <a:xfrm>
            <a:off x="6574972" y="2932152"/>
            <a:ext cx="838200" cy="461665"/>
          </a:xfrm>
          <a:prstGeom prst="rect">
            <a:avLst/>
          </a:prstGeom>
          <a:noFill/>
        </p:spPr>
        <p:txBody>
          <a:bodyPr wrap="square" rtlCol="0">
            <a:spAutoFit/>
          </a:bodyPr>
          <a:lstStyle/>
          <a:p>
            <a:pPr algn="ctr"/>
            <a:r>
              <a:rPr lang="en-US" sz="12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200" b="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Cerebe</a:t>
            </a:r>
            <a:r>
              <a:rPr lang="en-US" sz="12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1200" b="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llum</a:t>
            </a:r>
            <a:endParaRPr lang="en-US" sz="12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0" name="Picture 3"/>
          <p:cNvPicPr>
            <a:picLocks noChangeAspect="1" noChangeArrowheads="1"/>
          </p:cNvPicPr>
          <p:nvPr/>
        </p:nvPicPr>
        <p:blipFill>
          <a:blip r:embed="rId19" cstate="print"/>
          <a:srcRect/>
          <a:stretch>
            <a:fillRect/>
          </a:stretch>
        </p:blipFill>
        <p:spPr bwMode="auto">
          <a:xfrm>
            <a:off x="4441372" y="5751552"/>
            <a:ext cx="1270920" cy="631654"/>
          </a:xfrm>
          <a:prstGeom prst="rect">
            <a:avLst/>
          </a:prstGeom>
          <a:noFill/>
          <a:ln w="9525">
            <a:noFill/>
            <a:miter lim="800000"/>
            <a:headEnd/>
            <a:tailEnd/>
          </a:ln>
        </p:spPr>
      </p:pic>
      <p:sp>
        <p:nvSpPr>
          <p:cNvPr id="61" name="Freeform 107"/>
          <p:cNvSpPr/>
          <p:nvPr/>
        </p:nvSpPr>
        <p:spPr>
          <a:xfrm>
            <a:off x="6422573" y="2093952"/>
            <a:ext cx="152400" cy="457200"/>
          </a:xfrm>
          <a:custGeom>
            <a:avLst/>
            <a:gdLst>
              <a:gd name="connsiteX0" fmla="*/ 217715 w 217715"/>
              <a:gd name="connsiteY0" fmla="*/ 0 h 533400"/>
              <a:gd name="connsiteX1" fmla="*/ 76200 w 217715"/>
              <a:gd name="connsiteY1" fmla="*/ 283028 h 533400"/>
              <a:gd name="connsiteX2" fmla="*/ 0 w 217715"/>
              <a:gd name="connsiteY2" fmla="*/ 533400 h 533400"/>
              <a:gd name="connsiteX3" fmla="*/ 0 w 217715"/>
              <a:gd name="connsiteY3" fmla="*/ 533400 h 533400"/>
            </a:gdLst>
            <a:ahLst/>
            <a:cxnLst>
              <a:cxn ang="0">
                <a:pos x="connsiteX0" y="connsiteY0"/>
              </a:cxn>
              <a:cxn ang="0">
                <a:pos x="connsiteX1" y="connsiteY1"/>
              </a:cxn>
              <a:cxn ang="0">
                <a:pos x="connsiteX2" y="connsiteY2"/>
              </a:cxn>
              <a:cxn ang="0">
                <a:pos x="connsiteX3" y="connsiteY3"/>
              </a:cxn>
            </a:cxnLst>
            <a:rect l="l" t="t" r="r" b="b"/>
            <a:pathLst>
              <a:path w="217715" h="533400">
                <a:moveTo>
                  <a:pt x="217715" y="0"/>
                </a:moveTo>
                <a:cubicBezTo>
                  <a:pt x="165100" y="97064"/>
                  <a:pt x="112486" y="194128"/>
                  <a:pt x="76200" y="283028"/>
                </a:cubicBezTo>
                <a:cubicBezTo>
                  <a:pt x="39914" y="371928"/>
                  <a:pt x="0" y="533400"/>
                  <a:pt x="0" y="533400"/>
                </a:cubicBezTo>
                <a:lnTo>
                  <a:pt x="0" y="533400"/>
                </a:lnTo>
              </a:path>
            </a:pathLst>
          </a:cu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127"/>
          <p:cNvSpPr/>
          <p:nvPr/>
        </p:nvSpPr>
        <p:spPr>
          <a:xfrm>
            <a:off x="6324601" y="2899495"/>
            <a:ext cx="315686" cy="1957614"/>
          </a:xfrm>
          <a:custGeom>
            <a:avLst/>
            <a:gdLst>
              <a:gd name="connsiteX0" fmla="*/ 0 w 315686"/>
              <a:gd name="connsiteY0" fmla="*/ 0 h 1957614"/>
              <a:gd name="connsiteX1" fmla="*/ 217714 w 315686"/>
              <a:gd name="connsiteY1" fmla="*/ 674914 h 1957614"/>
              <a:gd name="connsiteX2" fmla="*/ 250371 w 315686"/>
              <a:gd name="connsiteY2" fmla="*/ 1284514 h 1957614"/>
              <a:gd name="connsiteX3" fmla="*/ 304800 w 315686"/>
              <a:gd name="connsiteY3" fmla="*/ 1861457 h 1957614"/>
              <a:gd name="connsiteX4" fmla="*/ 315685 w 315686"/>
              <a:gd name="connsiteY4" fmla="*/ 1861457 h 1957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686" h="1957614">
                <a:moveTo>
                  <a:pt x="0" y="0"/>
                </a:moveTo>
                <a:cubicBezTo>
                  <a:pt x="87993" y="230414"/>
                  <a:pt x="175986" y="460828"/>
                  <a:pt x="217714" y="674914"/>
                </a:cubicBezTo>
                <a:cubicBezTo>
                  <a:pt x="259442" y="889000"/>
                  <a:pt x="235857" y="1086757"/>
                  <a:pt x="250371" y="1284514"/>
                </a:cubicBezTo>
                <a:cubicBezTo>
                  <a:pt x="264885" y="1482271"/>
                  <a:pt x="293914" y="1765300"/>
                  <a:pt x="304800" y="1861457"/>
                </a:cubicBezTo>
                <a:cubicBezTo>
                  <a:pt x="315686" y="1957614"/>
                  <a:pt x="315685" y="1909535"/>
                  <a:pt x="315685" y="1861457"/>
                </a:cubicBezTo>
              </a:path>
            </a:pathLst>
          </a:cu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129"/>
          <p:cNvSpPr/>
          <p:nvPr/>
        </p:nvSpPr>
        <p:spPr>
          <a:xfrm>
            <a:off x="6611258" y="3236952"/>
            <a:ext cx="159657" cy="2409372"/>
          </a:xfrm>
          <a:custGeom>
            <a:avLst/>
            <a:gdLst>
              <a:gd name="connsiteX0" fmla="*/ 148771 w 159657"/>
              <a:gd name="connsiteY0" fmla="*/ 0 h 2409372"/>
              <a:gd name="connsiteX1" fmla="*/ 29028 w 159657"/>
              <a:gd name="connsiteY1" fmla="*/ 217714 h 2409372"/>
              <a:gd name="connsiteX2" fmla="*/ 7257 w 159657"/>
              <a:gd name="connsiteY2" fmla="*/ 718457 h 2409372"/>
              <a:gd name="connsiteX3" fmla="*/ 72571 w 159657"/>
              <a:gd name="connsiteY3" fmla="*/ 1491343 h 2409372"/>
              <a:gd name="connsiteX4" fmla="*/ 94343 w 159657"/>
              <a:gd name="connsiteY4" fmla="*/ 1905000 h 2409372"/>
              <a:gd name="connsiteX5" fmla="*/ 148771 w 159657"/>
              <a:gd name="connsiteY5" fmla="*/ 2340429 h 2409372"/>
              <a:gd name="connsiteX6" fmla="*/ 148771 w 159657"/>
              <a:gd name="connsiteY6" fmla="*/ 2318657 h 2409372"/>
              <a:gd name="connsiteX7" fmla="*/ 159657 w 159657"/>
              <a:gd name="connsiteY7" fmla="*/ 2318657 h 24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57" h="2409372">
                <a:moveTo>
                  <a:pt x="148771" y="0"/>
                </a:moveTo>
                <a:cubicBezTo>
                  <a:pt x="100692" y="48985"/>
                  <a:pt x="52614" y="97971"/>
                  <a:pt x="29028" y="217714"/>
                </a:cubicBezTo>
                <a:cubicBezTo>
                  <a:pt x="5442" y="337457"/>
                  <a:pt x="0" y="506186"/>
                  <a:pt x="7257" y="718457"/>
                </a:cubicBezTo>
                <a:cubicBezTo>
                  <a:pt x="14514" y="930728"/>
                  <a:pt x="58057" y="1293586"/>
                  <a:pt x="72571" y="1491343"/>
                </a:cubicBezTo>
                <a:cubicBezTo>
                  <a:pt x="87085" y="1689100"/>
                  <a:pt x="81643" y="1763486"/>
                  <a:pt x="94343" y="1905000"/>
                </a:cubicBezTo>
                <a:cubicBezTo>
                  <a:pt x="107043" y="2046514"/>
                  <a:pt x="139700" y="2271486"/>
                  <a:pt x="148771" y="2340429"/>
                </a:cubicBezTo>
                <a:cubicBezTo>
                  <a:pt x="157842" y="2409372"/>
                  <a:pt x="146957" y="2322286"/>
                  <a:pt x="148771" y="2318657"/>
                </a:cubicBezTo>
                <a:cubicBezTo>
                  <a:pt x="150585" y="2315028"/>
                  <a:pt x="155121" y="2316842"/>
                  <a:pt x="159657" y="2318657"/>
                </a:cubicBezTo>
              </a:path>
            </a:pathLst>
          </a:cu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Freeform 130"/>
          <p:cNvSpPr/>
          <p:nvPr/>
        </p:nvSpPr>
        <p:spPr>
          <a:xfrm>
            <a:off x="6324600" y="2083066"/>
            <a:ext cx="555171" cy="3635829"/>
          </a:xfrm>
          <a:custGeom>
            <a:avLst/>
            <a:gdLst>
              <a:gd name="connsiteX0" fmla="*/ 0 w 511628"/>
              <a:gd name="connsiteY0" fmla="*/ 0 h 3635829"/>
              <a:gd name="connsiteX1" fmla="*/ 54428 w 511628"/>
              <a:gd name="connsiteY1" fmla="*/ 664029 h 3635829"/>
              <a:gd name="connsiteX2" fmla="*/ 283028 w 511628"/>
              <a:gd name="connsiteY2" fmla="*/ 1513115 h 3635829"/>
              <a:gd name="connsiteX3" fmla="*/ 337457 w 511628"/>
              <a:gd name="connsiteY3" fmla="*/ 2492829 h 3635829"/>
              <a:gd name="connsiteX4" fmla="*/ 391885 w 511628"/>
              <a:gd name="connsiteY4" fmla="*/ 3254829 h 3635829"/>
              <a:gd name="connsiteX5" fmla="*/ 511628 w 511628"/>
              <a:gd name="connsiteY5" fmla="*/ 3635829 h 3635829"/>
              <a:gd name="connsiteX6" fmla="*/ 511628 w 511628"/>
              <a:gd name="connsiteY6" fmla="*/ 3635829 h 363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628" h="3635829">
                <a:moveTo>
                  <a:pt x="0" y="0"/>
                </a:moveTo>
                <a:cubicBezTo>
                  <a:pt x="3628" y="205921"/>
                  <a:pt x="7257" y="411843"/>
                  <a:pt x="54428" y="664029"/>
                </a:cubicBezTo>
                <a:cubicBezTo>
                  <a:pt x="101599" y="916215"/>
                  <a:pt x="235857" y="1208315"/>
                  <a:pt x="283028" y="1513115"/>
                </a:cubicBezTo>
                <a:cubicBezTo>
                  <a:pt x="330199" y="1817915"/>
                  <a:pt x="319314" y="2202543"/>
                  <a:pt x="337457" y="2492829"/>
                </a:cubicBezTo>
                <a:cubicBezTo>
                  <a:pt x="355600" y="2783115"/>
                  <a:pt x="362856" y="3064329"/>
                  <a:pt x="391885" y="3254829"/>
                </a:cubicBezTo>
                <a:cubicBezTo>
                  <a:pt x="420914" y="3445329"/>
                  <a:pt x="511628" y="3635829"/>
                  <a:pt x="511628" y="3635829"/>
                </a:cubicBezTo>
                <a:lnTo>
                  <a:pt x="511628" y="3635829"/>
                </a:lnTo>
              </a:path>
            </a:pathLst>
          </a:custGeom>
          <a:ln w="28575">
            <a:solidFill>
              <a:srgbClr val="0070C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5" name="Group 147"/>
          <p:cNvGrpSpPr/>
          <p:nvPr/>
        </p:nvGrpSpPr>
        <p:grpSpPr>
          <a:xfrm>
            <a:off x="7946572" y="4075152"/>
            <a:ext cx="731982" cy="1383167"/>
            <a:chOff x="8077200" y="3581400"/>
            <a:chExt cx="731982" cy="1383167"/>
          </a:xfrm>
        </p:grpSpPr>
        <p:pic>
          <p:nvPicPr>
            <p:cNvPr id="66" name="Picture 132" descr="visceras.jpg"/>
            <p:cNvPicPr>
              <a:picLocks noChangeAspect="1"/>
            </p:cNvPicPr>
            <p:nvPr/>
          </p:nvPicPr>
          <p:blipFill>
            <a:blip r:embed="rId20" cstate="print"/>
            <a:srcRect/>
            <a:stretch>
              <a:fillRect/>
            </a:stretch>
          </p:blipFill>
          <p:spPr bwMode="auto">
            <a:xfrm>
              <a:off x="8077200" y="3886200"/>
              <a:ext cx="731982" cy="1078367"/>
            </a:xfrm>
            <a:prstGeom prst="rect">
              <a:avLst/>
            </a:prstGeom>
            <a:noFill/>
            <a:ln w="9525">
              <a:noFill/>
              <a:miter lim="800000"/>
              <a:headEnd/>
              <a:tailEnd/>
            </a:ln>
          </p:spPr>
        </p:pic>
        <p:pic>
          <p:nvPicPr>
            <p:cNvPr id="67" name="Picture 7"/>
            <p:cNvPicPr>
              <a:picLocks noChangeAspect="1" noChangeArrowheads="1"/>
            </p:cNvPicPr>
            <p:nvPr/>
          </p:nvPicPr>
          <p:blipFill>
            <a:blip r:embed="rId21" cstate="print"/>
            <a:srcRect/>
            <a:stretch>
              <a:fillRect/>
            </a:stretch>
          </p:blipFill>
          <p:spPr bwMode="auto">
            <a:xfrm>
              <a:off x="8229600" y="3581400"/>
              <a:ext cx="362712" cy="406400"/>
            </a:xfrm>
            <a:prstGeom prst="rect">
              <a:avLst/>
            </a:prstGeom>
            <a:noFill/>
            <a:ln w="9525">
              <a:noFill/>
              <a:miter lim="800000"/>
              <a:headEnd/>
              <a:tailEnd/>
            </a:ln>
          </p:spPr>
        </p:pic>
      </p:grpSp>
      <p:grpSp>
        <p:nvGrpSpPr>
          <p:cNvPr id="68" name="Group 153"/>
          <p:cNvGrpSpPr/>
          <p:nvPr/>
        </p:nvGrpSpPr>
        <p:grpSpPr>
          <a:xfrm>
            <a:off x="4212772" y="3846552"/>
            <a:ext cx="1447800" cy="1849398"/>
            <a:chOff x="4212772" y="3439886"/>
            <a:chExt cx="1447800" cy="1849398"/>
          </a:xfrm>
        </p:grpSpPr>
        <p:grpSp>
          <p:nvGrpSpPr>
            <p:cNvPr id="69" name="Group 114"/>
            <p:cNvGrpSpPr/>
            <p:nvPr/>
          </p:nvGrpSpPr>
          <p:grpSpPr>
            <a:xfrm>
              <a:off x="4212772" y="3820886"/>
              <a:ext cx="731837" cy="1346031"/>
              <a:chOff x="4419600" y="2971800"/>
              <a:chExt cx="731837" cy="1346031"/>
            </a:xfrm>
          </p:grpSpPr>
          <p:sp>
            <p:nvSpPr>
              <p:cNvPr id="75" name="TextBox 74"/>
              <p:cNvSpPr txBox="1"/>
              <p:nvPr/>
            </p:nvSpPr>
            <p:spPr>
              <a:xfrm>
                <a:off x="4419600" y="3810000"/>
                <a:ext cx="685800" cy="507831"/>
              </a:xfrm>
              <a:prstGeom prst="rect">
                <a:avLst/>
              </a:prstGeom>
              <a:noFill/>
            </p:spPr>
            <p:txBody>
              <a:bodyPr wrap="square" rtlCol="0">
                <a:spAutoFit/>
              </a:bodyPr>
              <a:lstStyle/>
              <a:p>
                <a:r>
                  <a:rPr lang="en-US" sz="900" b="1" dirty="0" smtClean="0">
                    <a:solidFill>
                      <a:srgbClr val="C00000"/>
                    </a:solidFill>
                    <a:latin typeface="Times New Roman" panose="02020603050405020304" pitchFamily="18" charset="0"/>
                    <a:cs typeface="Times New Roman" panose="02020603050405020304" pitchFamily="18" charset="0"/>
                  </a:rPr>
                  <a:t>Somatic sensory receptors</a:t>
                </a:r>
                <a:endParaRPr lang="en-US" sz="900" b="1" dirty="0">
                  <a:solidFill>
                    <a:srgbClr val="C00000"/>
                  </a:solidFill>
                  <a:latin typeface="Times New Roman" panose="02020603050405020304" pitchFamily="18" charset="0"/>
                  <a:cs typeface="Times New Roman" panose="02020603050405020304" pitchFamily="18" charset="0"/>
                </a:endParaRPr>
              </a:p>
            </p:txBody>
          </p:sp>
          <p:pic>
            <p:nvPicPr>
              <p:cNvPr id="76" name="Picture 6"/>
              <p:cNvPicPr>
                <a:picLocks noChangeAspect="1" noChangeArrowheads="1"/>
              </p:cNvPicPr>
              <p:nvPr/>
            </p:nvPicPr>
            <p:blipFill>
              <a:blip r:embed="rId22" cstate="print"/>
              <a:srcRect/>
              <a:stretch>
                <a:fillRect/>
              </a:stretch>
            </p:blipFill>
            <p:spPr bwMode="auto">
              <a:xfrm>
                <a:off x="4495800" y="2971800"/>
                <a:ext cx="655637" cy="715633"/>
              </a:xfrm>
              <a:prstGeom prst="rect">
                <a:avLst/>
              </a:prstGeom>
              <a:noFill/>
              <a:ln w="9525">
                <a:noFill/>
                <a:miter lim="800000"/>
                <a:headEnd/>
                <a:tailEnd/>
              </a:ln>
            </p:spPr>
          </p:pic>
        </p:grpSp>
        <p:grpSp>
          <p:nvGrpSpPr>
            <p:cNvPr id="70" name="Group 134"/>
            <p:cNvGrpSpPr/>
            <p:nvPr/>
          </p:nvGrpSpPr>
          <p:grpSpPr>
            <a:xfrm>
              <a:off x="4898572" y="3439886"/>
              <a:ext cx="762000" cy="1849398"/>
              <a:chOff x="4953000" y="3581400"/>
              <a:chExt cx="762000" cy="1849398"/>
            </a:xfrm>
          </p:grpSpPr>
          <p:grpSp>
            <p:nvGrpSpPr>
              <p:cNvPr id="71" name="Group 115"/>
              <p:cNvGrpSpPr/>
              <p:nvPr/>
            </p:nvGrpSpPr>
            <p:grpSpPr>
              <a:xfrm>
                <a:off x="4953000" y="3886200"/>
                <a:ext cx="762000" cy="1544598"/>
                <a:chOff x="5181600" y="2819400"/>
                <a:chExt cx="762000" cy="1544598"/>
              </a:xfrm>
            </p:grpSpPr>
            <p:pic>
              <p:nvPicPr>
                <p:cNvPr id="73" name="Picture 91" descr="visceras.jpg"/>
                <p:cNvPicPr>
                  <a:picLocks noChangeAspect="1"/>
                </p:cNvPicPr>
                <p:nvPr/>
              </p:nvPicPr>
              <p:blipFill>
                <a:blip r:embed="rId20" cstate="print"/>
                <a:srcRect/>
                <a:stretch>
                  <a:fillRect/>
                </a:stretch>
              </p:blipFill>
              <p:spPr bwMode="auto">
                <a:xfrm>
                  <a:off x="5181600" y="2819400"/>
                  <a:ext cx="731982" cy="1078367"/>
                </a:xfrm>
                <a:prstGeom prst="rect">
                  <a:avLst/>
                </a:prstGeom>
                <a:noFill/>
                <a:ln w="9525">
                  <a:noFill/>
                  <a:miter lim="800000"/>
                  <a:headEnd/>
                  <a:tailEnd/>
                </a:ln>
              </p:spPr>
            </p:pic>
            <p:sp>
              <p:nvSpPr>
                <p:cNvPr id="74" name="TextBox 73"/>
                <p:cNvSpPr txBox="1"/>
                <p:nvPr/>
              </p:nvSpPr>
              <p:spPr>
                <a:xfrm>
                  <a:off x="5181600" y="3810000"/>
                  <a:ext cx="762000" cy="553998"/>
                </a:xfrm>
                <a:prstGeom prst="rect">
                  <a:avLst/>
                </a:prstGeom>
                <a:noFill/>
              </p:spPr>
              <p:txBody>
                <a:bodyPr wrap="square" rtlCol="0">
                  <a:spAutoFit/>
                </a:bodyPr>
                <a:lstStyle/>
                <a:p>
                  <a:r>
                    <a:rPr lang="en-US" sz="1000" b="1" dirty="0" smtClean="0">
                      <a:solidFill>
                        <a:srgbClr val="C00000"/>
                      </a:solidFill>
                      <a:latin typeface="Times New Roman" panose="02020603050405020304" pitchFamily="18" charset="0"/>
                      <a:cs typeface="Times New Roman" panose="02020603050405020304" pitchFamily="18" charset="0"/>
                    </a:rPr>
                    <a:t>Visceral sensory receptors</a:t>
                  </a:r>
                  <a:endParaRPr lang="en-US" sz="1000" b="1" dirty="0">
                    <a:solidFill>
                      <a:srgbClr val="C00000"/>
                    </a:solidFill>
                    <a:latin typeface="Times New Roman" panose="02020603050405020304" pitchFamily="18" charset="0"/>
                    <a:cs typeface="Times New Roman" panose="02020603050405020304" pitchFamily="18" charset="0"/>
                  </a:endParaRPr>
                </a:p>
              </p:txBody>
            </p:sp>
          </p:grpSp>
          <p:pic>
            <p:nvPicPr>
              <p:cNvPr id="72" name="Picture 7"/>
              <p:cNvPicPr>
                <a:picLocks noChangeAspect="1" noChangeArrowheads="1"/>
              </p:cNvPicPr>
              <p:nvPr/>
            </p:nvPicPr>
            <p:blipFill>
              <a:blip r:embed="rId21" cstate="print"/>
              <a:srcRect/>
              <a:stretch>
                <a:fillRect/>
              </a:stretch>
            </p:blipFill>
            <p:spPr bwMode="auto">
              <a:xfrm>
                <a:off x="5105400" y="3581400"/>
                <a:ext cx="362712" cy="406400"/>
              </a:xfrm>
              <a:prstGeom prst="rect">
                <a:avLst/>
              </a:prstGeom>
              <a:noFill/>
              <a:ln w="9525">
                <a:noFill/>
                <a:miter lim="800000"/>
                <a:headEnd/>
                <a:tailEnd/>
              </a:ln>
            </p:spPr>
          </p:pic>
        </p:grpSp>
      </p:grpSp>
      <p:sp>
        <p:nvSpPr>
          <p:cNvPr id="77" name="TextBox 54"/>
          <p:cNvSpPr txBox="1">
            <a:spLocks noChangeArrowheads="1"/>
          </p:cNvSpPr>
          <p:nvPr/>
        </p:nvSpPr>
        <p:spPr bwMode="auto">
          <a:xfrm>
            <a:off x="4060372" y="3541752"/>
            <a:ext cx="2286000" cy="307777"/>
          </a:xfrm>
          <a:prstGeom prst="rect">
            <a:avLst/>
          </a:prstGeom>
          <a:noFill/>
          <a:ln w="9525">
            <a:noFill/>
            <a:miter lim="800000"/>
            <a:headEnd/>
            <a:tailEnd/>
          </a:ln>
        </p:spPr>
        <p:txBody>
          <a:bodyPr wrap="square">
            <a:spAutoFit/>
          </a:bodyPr>
          <a:lstStyle/>
          <a:p>
            <a:r>
              <a:rPr lang="en-US" sz="1400" b="1" dirty="0" smtClean="0">
                <a:latin typeface="Times New Roman" panose="02020603050405020304" pitchFamily="18" charset="0"/>
                <a:cs typeface="Times New Roman" panose="02020603050405020304" pitchFamily="18" charset="0"/>
              </a:rPr>
              <a:t>Sensory (afferent) Division</a:t>
            </a:r>
            <a:endParaRPr lang="en-US" sz="1400" b="1" dirty="0">
              <a:latin typeface="Times New Roman" panose="02020603050405020304" pitchFamily="18" charset="0"/>
              <a:cs typeface="Times New Roman" panose="02020603050405020304" pitchFamily="18" charset="0"/>
            </a:endParaRPr>
          </a:p>
        </p:txBody>
      </p:sp>
      <p:grpSp>
        <p:nvGrpSpPr>
          <p:cNvPr id="78" name="Group 139"/>
          <p:cNvGrpSpPr/>
          <p:nvPr/>
        </p:nvGrpSpPr>
        <p:grpSpPr>
          <a:xfrm>
            <a:off x="5562600" y="2768866"/>
            <a:ext cx="838200" cy="400110"/>
            <a:chOff x="6705600" y="2590800"/>
            <a:chExt cx="838200" cy="400110"/>
          </a:xfrm>
        </p:grpSpPr>
        <p:sp>
          <p:nvSpPr>
            <p:cNvPr id="79" name="Oval 140"/>
            <p:cNvSpPr/>
            <p:nvPr/>
          </p:nvSpPr>
          <p:spPr>
            <a:xfrm>
              <a:off x="6858000" y="2667000"/>
              <a:ext cx="533400" cy="3048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itchFamily="34" charset="0"/>
              </a:endParaRPr>
            </a:p>
          </p:txBody>
        </p:sp>
        <p:sp>
          <p:nvSpPr>
            <p:cNvPr id="80" name="TextBox 79"/>
            <p:cNvSpPr txBox="1"/>
            <p:nvPr/>
          </p:nvSpPr>
          <p:spPr>
            <a:xfrm>
              <a:off x="6705600" y="2590800"/>
              <a:ext cx="838200" cy="400110"/>
            </a:xfrm>
            <a:prstGeom prst="rect">
              <a:avLst/>
            </a:prstGeom>
            <a:noFill/>
          </p:spPr>
          <p:txBody>
            <a:bodyPr wrap="square" rtlCol="0">
              <a:spAutoFit/>
            </a:bodyPr>
            <a:lstStyle/>
            <a:p>
              <a:pPr algn="ctr"/>
              <a:r>
                <a:rPr lang="en-US" sz="1000" b="1" dirty="0" smtClean="0">
                  <a:latin typeface="Times New Roman" panose="02020603050405020304" pitchFamily="18" charset="0"/>
                  <a:cs typeface="Times New Roman" panose="02020603050405020304" pitchFamily="18" charset="0"/>
                </a:rPr>
                <a:t>Hypo- </a:t>
              </a:r>
            </a:p>
            <a:p>
              <a:pPr algn="ctr"/>
              <a:r>
                <a:rPr lang="en-US" sz="1000" b="1" dirty="0" smtClean="0">
                  <a:latin typeface="Times New Roman" panose="02020603050405020304" pitchFamily="18" charset="0"/>
                  <a:cs typeface="Times New Roman" panose="02020603050405020304" pitchFamily="18" charset="0"/>
                </a:rPr>
                <a:t> thalamus</a:t>
              </a:r>
              <a:endParaRPr lang="en-US" sz="1000" b="1" dirty="0">
                <a:latin typeface="Times New Roman" panose="02020603050405020304" pitchFamily="18" charset="0"/>
                <a:cs typeface="Times New Roman" panose="02020603050405020304" pitchFamily="18" charset="0"/>
              </a:endParaRPr>
            </a:p>
          </p:txBody>
        </p:sp>
      </p:grpSp>
      <p:sp>
        <p:nvSpPr>
          <p:cNvPr id="81" name="Freeform 143"/>
          <p:cNvSpPr/>
          <p:nvPr/>
        </p:nvSpPr>
        <p:spPr>
          <a:xfrm>
            <a:off x="6727372" y="4456152"/>
            <a:ext cx="533400" cy="228600"/>
          </a:xfrm>
          <a:custGeom>
            <a:avLst/>
            <a:gdLst>
              <a:gd name="connsiteX0" fmla="*/ 388257 w 388257"/>
              <a:gd name="connsiteY0" fmla="*/ 166914 h 166914"/>
              <a:gd name="connsiteX1" fmla="*/ 127000 w 388257"/>
              <a:gd name="connsiteY1" fmla="*/ 90714 h 166914"/>
              <a:gd name="connsiteX2" fmla="*/ 18143 w 388257"/>
              <a:gd name="connsiteY2" fmla="*/ 14514 h 166914"/>
              <a:gd name="connsiteX3" fmla="*/ 18143 w 388257"/>
              <a:gd name="connsiteY3" fmla="*/ 3629 h 166914"/>
            </a:gdLst>
            <a:ahLst/>
            <a:cxnLst>
              <a:cxn ang="0">
                <a:pos x="connsiteX0" y="connsiteY0"/>
              </a:cxn>
              <a:cxn ang="0">
                <a:pos x="connsiteX1" y="connsiteY1"/>
              </a:cxn>
              <a:cxn ang="0">
                <a:pos x="connsiteX2" y="connsiteY2"/>
              </a:cxn>
              <a:cxn ang="0">
                <a:pos x="connsiteX3" y="connsiteY3"/>
              </a:cxn>
            </a:cxnLst>
            <a:rect l="l" t="t" r="r" b="b"/>
            <a:pathLst>
              <a:path w="388257" h="166914">
                <a:moveTo>
                  <a:pt x="388257" y="166914"/>
                </a:moveTo>
                <a:cubicBezTo>
                  <a:pt x="288471" y="141514"/>
                  <a:pt x="188686" y="116114"/>
                  <a:pt x="127000" y="90714"/>
                </a:cubicBezTo>
                <a:cubicBezTo>
                  <a:pt x="65314" y="65314"/>
                  <a:pt x="36286" y="29028"/>
                  <a:pt x="18143" y="14514"/>
                </a:cubicBezTo>
                <a:cubicBezTo>
                  <a:pt x="0" y="0"/>
                  <a:pt x="9071" y="1814"/>
                  <a:pt x="18143" y="3629"/>
                </a:cubicBezTo>
              </a:path>
            </a:pathLst>
          </a:cu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Freeform 146"/>
          <p:cNvSpPr/>
          <p:nvPr/>
        </p:nvSpPr>
        <p:spPr>
          <a:xfrm>
            <a:off x="7565572" y="4760952"/>
            <a:ext cx="388257" cy="166914"/>
          </a:xfrm>
          <a:custGeom>
            <a:avLst/>
            <a:gdLst>
              <a:gd name="connsiteX0" fmla="*/ 388257 w 388257"/>
              <a:gd name="connsiteY0" fmla="*/ 166914 h 166914"/>
              <a:gd name="connsiteX1" fmla="*/ 127000 w 388257"/>
              <a:gd name="connsiteY1" fmla="*/ 90714 h 166914"/>
              <a:gd name="connsiteX2" fmla="*/ 18143 w 388257"/>
              <a:gd name="connsiteY2" fmla="*/ 14514 h 166914"/>
              <a:gd name="connsiteX3" fmla="*/ 18143 w 388257"/>
              <a:gd name="connsiteY3" fmla="*/ 3629 h 166914"/>
            </a:gdLst>
            <a:ahLst/>
            <a:cxnLst>
              <a:cxn ang="0">
                <a:pos x="connsiteX0" y="connsiteY0"/>
              </a:cxn>
              <a:cxn ang="0">
                <a:pos x="connsiteX1" y="connsiteY1"/>
              </a:cxn>
              <a:cxn ang="0">
                <a:pos x="connsiteX2" y="connsiteY2"/>
              </a:cxn>
              <a:cxn ang="0">
                <a:pos x="connsiteX3" y="connsiteY3"/>
              </a:cxn>
            </a:cxnLst>
            <a:rect l="l" t="t" r="r" b="b"/>
            <a:pathLst>
              <a:path w="388257" h="166914">
                <a:moveTo>
                  <a:pt x="388257" y="166914"/>
                </a:moveTo>
                <a:cubicBezTo>
                  <a:pt x="288471" y="141514"/>
                  <a:pt x="188686" y="116114"/>
                  <a:pt x="127000" y="90714"/>
                </a:cubicBezTo>
                <a:cubicBezTo>
                  <a:pt x="65314" y="65314"/>
                  <a:pt x="36286" y="29028"/>
                  <a:pt x="18143" y="14514"/>
                </a:cubicBezTo>
                <a:cubicBezTo>
                  <a:pt x="0" y="0"/>
                  <a:pt x="9071" y="1814"/>
                  <a:pt x="18143" y="3629"/>
                </a:cubicBezTo>
              </a:path>
            </a:pathLst>
          </a:cu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Oval 149"/>
          <p:cNvSpPr/>
          <p:nvPr/>
        </p:nvSpPr>
        <p:spPr>
          <a:xfrm>
            <a:off x="7315200" y="4597666"/>
            <a:ext cx="228600" cy="228600"/>
          </a:xfrm>
          <a:prstGeom prst="ellipse">
            <a:avLst/>
          </a:prstGeom>
          <a:solidFill>
            <a:schemeClr val="accent1"/>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84" name="TextBox 83"/>
          <p:cNvSpPr txBox="1">
            <a:spLocks noChangeArrowheads="1"/>
          </p:cNvSpPr>
          <p:nvPr/>
        </p:nvSpPr>
        <p:spPr bwMode="auto">
          <a:xfrm>
            <a:off x="6781800" y="3683266"/>
            <a:ext cx="1524000" cy="523220"/>
          </a:xfrm>
          <a:prstGeom prst="rect">
            <a:avLst/>
          </a:prstGeom>
          <a:noFill/>
          <a:ln w="9525">
            <a:noFill/>
            <a:miter lim="800000"/>
            <a:headEnd/>
            <a:tailEnd/>
          </a:ln>
        </p:spPr>
        <p:txBody>
          <a:bodyPr wrap="square">
            <a:spAutoFit/>
          </a:bodyPr>
          <a:lstStyle/>
          <a:p>
            <a:r>
              <a:rPr lang="en-US" sz="1400" b="1" dirty="0" smtClean="0">
                <a:solidFill>
                  <a:srgbClr val="C00000"/>
                </a:solidFill>
                <a:latin typeface="Times New Roman" panose="02020603050405020304" pitchFamily="18" charset="0"/>
                <a:cs typeface="Times New Roman" panose="02020603050405020304" pitchFamily="18" charset="0"/>
              </a:rPr>
              <a:t>Autonomic Nervous System</a:t>
            </a:r>
            <a:endParaRPr lang="en-US" sz="1400" b="1" dirty="0">
              <a:solidFill>
                <a:srgbClr val="C00000"/>
              </a:solidFill>
              <a:latin typeface="Times New Roman" panose="02020603050405020304" pitchFamily="18" charset="0"/>
              <a:cs typeface="Times New Roman" panose="02020603050405020304" pitchFamily="18" charset="0"/>
            </a:endParaRPr>
          </a:p>
        </p:txBody>
      </p:sp>
      <p:sp>
        <p:nvSpPr>
          <p:cNvPr id="85" name="Freeform 150"/>
          <p:cNvSpPr/>
          <p:nvPr/>
        </p:nvSpPr>
        <p:spPr>
          <a:xfrm>
            <a:off x="6172201" y="3138981"/>
            <a:ext cx="556985" cy="1262742"/>
          </a:xfrm>
          <a:custGeom>
            <a:avLst/>
            <a:gdLst>
              <a:gd name="connsiteX0" fmla="*/ 544285 w 556985"/>
              <a:gd name="connsiteY0" fmla="*/ 1262742 h 1262742"/>
              <a:gd name="connsiteX1" fmla="*/ 533400 w 556985"/>
              <a:gd name="connsiteY1" fmla="*/ 914400 h 1262742"/>
              <a:gd name="connsiteX2" fmla="*/ 468085 w 556985"/>
              <a:gd name="connsiteY2" fmla="*/ 391885 h 1262742"/>
              <a:gd name="connsiteX3" fmla="*/ 0 w 556985"/>
              <a:gd name="connsiteY3" fmla="*/ 0 h 1262742"/>
              <a:gd name="connsiteX4" fmla="*/ 0 w 556985"/>
              <a:gd name="connsiteY4" fmla="*/ 0 h 1262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985" h="1262742">
                <a:moveTo>
                  <a:pt x="544285" y="1262742"/>
                </a:moveTo>
                <a:cubicBezTo>
                  <a:pt x="545192" y="1161142"/>
                  <a:pt x="546100" y="1059543"/>
                  <a:pt x="533400" y="914400"/>
                </a:cubicBezTo>
                <a:cubicBezTo>
                  <a:pt x="520700" y="769257"/>
                  <a:pt x="556985" y="544285"/>
                  <a:pt x="468085" y="391885"/>
                </a:cubicBezTo>
                <a:cubicBezTo>
                  <a:pt x="379185" y="239485"/>
                  <a:pt x="0" y="0"/>
                  <a:pt x="0" y="0"/>
                </a:cubicBezTo>
                <a:lnTo>
                  <a:pt x="0" y="0"/>
                </a:lnTo>
              </a:path>
            </a:pathLst>
          </a:cu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Freeform 152"/>
          <p:cNvSpPr/>
          <p:nvPr/>
        </p:nvSpPr>
        <p:spPr>
          <a:xfrm>
            <a:off x="6934200" y="5762437"/>
            <a:ext cx="870857" cy="391886"/>
          </a:xfrm>
          <a:custGeom>
            <a:avLst/>
            <a:gdLst>
              <a:gd name="connsiteX0" fmla="*/ 870857 w 870857"/>
              <a:gd name="connsiteY0" fmla="*/ 391886 h 391886"/>
              <a:gd name="connsiteX1" fmla="*/ 435429 w 870857"/>
              <a:gd name="connsiteY1" fmla="*/ 304800 h 391886"/>
              <a:gd name="connsiteX2" fmla="*/ 0 w 870857"/>
              <a:gd name="connsiteY2" fmla="*/ 0 h 391886"/>
              <a:gd name="connsiteX3" fmla="*/ 0 w 870857"/>
              <a:gd name="connsiteY3" fmla="*/ 0 h 391886"/>
            </a:gdLst>
            <a:ahLst/>
            <a:cxnLst>
              <a:cxn ang="0">
                <a:pos x="connsiteX0" y="connsiteY0"/>
              </a:cxn>
              <a:cxn ang="0">
                <a:pos x="connsiteX1" y="connsiteY1"/>
              </a:cxn>
              <a:cxn ang="0">
                <a:pos x="connsiteX2" y="connsiteY2"/>
              </a:cxn>
              <a:cxn ang="0">
                <a:pos x="connsiteX3" y="connsiteY3"/>
              </a:cxn>
            </a:cxnLst>
            <a:rect l="l" t="t" r="r" b="b"/>
            <a:pathLst>
              <a:path w="870857" h="391886">
                <a:moveTo>
                  <a:pt x="870857" y="391886"/>
                </a:moveTo>
                <a:cubicBezTo>
                  <a:pt x="725714" y="381000"/>
                  <a:pt x="580572" y="370114"/>
                  <a:pt x="435429" y="304800"/>
                </a:cubicBezTo>
                <a:cubicBezTo>
                  <a:pt x="290286" y="239486"/>
                  <a:pt x="0" y="0"/>
                  <a:pt x="0" y="0"/>
                </a:cubicBezTo>
                <a:lnTo>
                  <a:pt x="0" y="0"/>
                </a:lnTo>
              </a:path>
            </a:pathLst>
          </a:custGeom>
          <a:ln w="28575">
            <a:solidFill>
              <a:srgbClr val="0070C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TextBox 86"/>
          <p:cNvSpPr txBox="1"/>
          <p:nvPr/>
        </p:nvSpPr>
        <p:spPr>
          <a:xfrm>
            <a:off x="7010400" y="4826266"/>
            <a:ext cx="838200" cy="400110"/>
          </a:xfrm>
          <a:prstGeom prst="rect">
            <a:avLst/>
          </a:prstGeom>
          <a:noFill/>
        </p:spPr>
        <p:txBody>
          <a:bodyPr wrap="square" rtlCol="0">
            <a:spAutoFit/>
          </a:bodyPr>
          <a:lstStyle/>
          <a:p>
            <a:pPr algn="ctr"/>
            <a:r>
              <a:rPr lang="en-US" sz="1000" b="1" dirty="0" smtClean="0">
                <a:latin typeface="Times New Roman" panose="02020603050405020304" pitchFamily="18" charset="0"/>
                <a:cs typeface="Times New Roman" panose="02020603050405020304" pitchFamily="18" charset="0"/>
              </a:rPr>
              <a:t>Autonomic ganglion</a:t>
            </a:r>
            <a:endParaRPr lang="en-US" sz="1000" b="1" dirty="0">
              <a:latin typeface="Times New Roman" panose="02020603050405020304" pitchFamily="18" charset="0"/>
              <a:cs typeface="Times New Roman" panose="02020603050405020304" pitchFamily="18" charset="0"/>
            </a:endParaRPr>
          </a:p>
        </p:txBody>
      </p:sp>
      <p:grpSp>
        <p:nvGrpSpPr>
          <p:cNvPr id="88" name="Group 159"/>
          <p:cNvGrpSpPr/>
          <p:nvPr/>
        </p:nvGrpSpPr>
        <p:grpSpPr>
          <a:xfrm>
            <a:off x="5529943" y="4837152"/>
            <a:ext cx="1121229" cy="511629"/>
            <a:chOff x="5529943" y="4430486"/>
            <a:chExt cx="1121229" cy="511629"/>
          </a:xfrm>
        </p:grpSpPr>
        <p:sp>
          <p:nvSpPr>
            <p:cNvPr id="89" name="Freeform 126"/>
            <p:cNvSpPr/>
            <p:nvPr/>
          </p:nvSpPr>
          <p:spPr>
            <a:xfrm>
              <a:off x="5529943" y="4430486"/>
              <a:ext cx="1121229" cy="511629"/>
            </a:xfrm>
            <a:custGeom>
              <a:avLst/>
              <a:gdLst>
                <a:gd name="connsiteX0" fmla="*/ 0 w 1121229"/>
                <a:gd name="connsiteY0" fmla="*/ 511629 h 511629"/>
                <a:gd name="connsiteX1" fmla="*/ 881743 w 1121229"/>
                <a:gd name="connsiteY1" fmla="*/ 283029 h 511629"/>
                <a:gd name="connsiteX2" fmla="*/ 1121229 w 1121229"/>
                <a:gd name="connsiteY2" fmla="*/ 0 h 511629"/>
                <a:gd name="connsiteX3" fmla="*/ 1121229 w 1121229"/>
                <a:gd name="connsiteY3" fmla="*/ 0 h 511629"/>
              </a:gdLst>
              <a:ahLst/>
              <a:cxnLst>
                <a:cxn ang="0">
                  <a:pos x="connsiteX0" y="connsiteY0"/>
                </a:cxn>
                <a:cxn ang="0">
                  <a:pos x="connsiteX1" y="connsiteY1"/>
                </a:cxn>
                <a:cxn ang="0">
                  <a:pos x="connsiteX2" y="connsiteY2"/>
                </a:cxn>
                <a:cxn ang="0">
                  <a:pos x="connsiteX3" y="connsiteY3"/>
                </a:cxn>
              </a:cxnLst>
              <a:rect l="l" t="t" r="r" b="b"/>
              <a:pathLst>
                <a:path w="1121229" h="511629">
                  <a:moveTo>
                    <a:pt x="0" y="511629"/>
                  </a:moveTo>
                  <a:cubicBezTo>
                    <a:pt x="347436" y="439964"/>
                    <a:pt x="694872" y="368300"/>
                    <a:pt x="881743" y="283029"/>
                  </a:cubicBezTo>
                  <a:cubicBezTo>
                    <a:pt x="1068614" y="197758"/>
                    <a:pt x="1121229" y="0"/>
                    <a:pt x="1121229" y="0"/>
                  </a:cubicBezTo>
                  <a:lnTo>
                    <a:pt x="1121229" y="0"/>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Oval 157"/>
            <p:cNvSpPr/>
            <p:nvPr/>
          </p:nvSpPr>
          <p:spPr>
            <a:xfrm>
              <a:off x="6324600" y="4648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160"/>
          <p:cNvGrpSpPr/>
          <p:nvPr/>
        </p:nvGrpSpPr>
        <p:grpSpPr>
          <a:xfrm>
            <a:off x="5660573" y="5599152"/>
            <a:ext cx="1066800" cy="511629"/>
            <a:chOff x="5660573" y="5192486"/>
            <a:chExt cx="1066800" cy="511629"/>
          </a:xfrm>
        </p:grpSpPr>
        <p:sp>
          <p:nvSpPr>
            <p:cNvPr id="92" name="Freeform 128"/>
            <p:cNvSpPr/>
            <p:nvPr/>
          </p:nvSpPr>
          <p:spPr>
            <a:xfrm>
              <a:off x="5660573" y="5192486"/>
              <a:ext cx="1066800" cy="511629"/>
            </a:xfrm>
            <a:custGeom>
              <a:avLst/>
              <a:gdLst>
                <a:gd name="connsiteX0" fmla="*/ 0 w 1121229"/>
                <a:gd name="connsiteY0" fmla="*/ 511629 h 511629"/>
                <a:gd name="connsiteX1" fmla="*/ 881743 w 1121229"/>
                <a:gd name="connsiteY1" fmla="*/ 283029 h 511629"/>
                <a:gd name="connsiteX2" fmla="*/ 1121229 w 1121229"/>
                <a:gd name="connsiteY2" fmla="*/ 0 h 511629"/>
                <a:gd name="connsiteX3" fmla="*/ 1121229 w 1121229"/>
                <a:gd name="connsiteY3" fmla="*/ 0 h 511629"/>
              </a:gdLst>
              <a:ahLst/>
              <a:cxnLst>
                <a:cxn ang="0">
                  <a:pos x="connsiteX0" y="connsiteY0"/>
                </a:cxn>
                <a:cxn ang="0">
                  <a:pos x="connsiteX1" y="connsiteY1"/>
                </a:cxn>
                <a:cxn ang="0">
                  <a:pos x="connsiteX2" y="connsiteY2"/>
                </a:cxn>
                <a:cxn ang="0">
                  <a:pos x="connsiteX3" y="connsiteY3"/>
                </a:cxn>
              </a:cxnLst>
              <a:rect l="l" t="t" r="r" b="b"/>
              <a:pathLst>
                <a:path w="1121229" h="511629">
                  <a:moveTo>
                    <a:pt x="0" y="511629"/>
                  </a:moveTo>
                  <a:cubicBezTo>
                    <a:pt x="347436" y="439964"/>
                    <a:pt x="694872" y="368300"/>
                    <a:pt x="881743" y="283029"/>
                  </a:cubicBezTo>
                  <a:cubicBezTo>
                    <a:pt x="1068614" y="197758"/>
                    <a:pt x="1121229" y="0"/>
                    <a:pt x="1121229" y="0"/>
                  </a:cubicBezTo>
                  <a:lnTo>
                    <a:pt x="1121229" y="0"/>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Oval 158"/>
            <p:cNvSpPr/>
            <p:nvPr/>
          </p:nvSpPr>
          <p:spPr>
            <a:xfrm>
              <a:off x="6477000" y="5410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9083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Даурен\Desktop\AlFarabi\pics\wqer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412776"/>
            <a:ext cx="3902075" cy="5218112"/>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1763688" y="159420"/>
            <a:ext cx="5638748" cy="96375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algn="ctr"/>
            <a:r>
              <a:rPr lang="en-US" sz="3200" dirty="0" smtClean="0">
                <a:latin typeface="Times New Roman" panose="02020603050405020304" pitchFamily="18" charset="0"/>
                <a:ea typeface="Verdana" panose="020B0604030504040204" pitchFamily="34" charset="0"/>
                <a:cs typeface="Times New Roman" panose="02020603050405020304" pitchFamily="18" charset="0"/>
              </a:rPr>
              <a:t>THE AUTONOMIC</a:t>
            </a:r>
            <a:br>
              <a:rPr lang="en-US" sz="3200" dirty="0" smtClean="0">
                <a:latin typeface="Times New Roman" panose="02020603050405020304" pitchFamily="18" charset="0"/>
                <a:ea typeface="Verdana" panose="020B0604030504040204" pitchFamily="34" charset="0"/>
                <a:cs typeface="Times New Roman" panose="02020603050405020304" pitchFamily="18" charset="0"/>
              </a:rPr>
            </a:br>
            <a:r>
              <a:rPr lang="en-US" sz="3200" dirty="0" smtClean="0">
                <a:latin typeface="Times New Roman" panose="02020603050405020304" pitchFamily="18" charset="0"/>
                <a:ea typeface="Verdana" panose="020B0604030504040204" pitchFamily="34" charset="0"/>
                <a:cs typeface="Times New Roman" panose="02020603050405020304" pitchFamily="18" charset="0"/>
              </a:rPr>
              <a:t>NERVOUS SYSTEM (ANS)</a:t>
            </a:r>
            <a:endParaRPr lang="ru-RU" sz="32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 name="TextBox 5"/>
          <p:cNvSpPr txBox="1"/>
          <p:nvPr/>
        </p:nvSpPr>
        <p:spPr>
          <a:xfrm>
            <a:off x="386390" y="1916832"/>
            <a:ext cx="5481754" cy="2031325"/>
          </a:xfrm>
          <a:prstGeom prst="rect">
            <a:avLst/>
          </a:prstGeom>
          <a:noFill/>
        </p:spPr>
        <p:txBody>
          <a:bodyPr wrap="square" rtlCol="0">
            <a:spAutoFit/>
          </a:bodyPr>
          <a:lstStyle/>
          <a:p>
            <a:pPr algn="just"/>
            <a:r>
              <a:rPr lang="en-US" b="1" dirty="0" smtClean="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Autonomic Nervous System (ANS) </a:t>
            </a:r>
            <a:r>
              <a:rPr lang="en-US" dirty="0">
                <a:latin typeface="Times New Roman" panose="02020603050405020304" pitchFamily="18" charset="0"/>
                <a:cs typeface="Times New Roman" panose="02020603050405020304" pitchFamily="18" charset="0"/>
              </a:rPr>
              <a:t>can be defined as a motor nervous system that controls glands, cardiac muscle, and smooth muscle.</a:t>
            </a:r>
            <a:r>
              <a:rPr lang="ru-RU"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ANS works through visceral reflexes, which regulate such primitive functions as blood pressure, heart rate, body temperature, digestion, and many others. </a:t>
            </a:r>
          </a:p>
        </p:txBody>
      </p:sp>
      <p:cxnSp>
        <p:nvCxnSpPr>
          <p:cNvPr id="10" name="Прямая соединительная линия 9"/>
          <p:cNvCxnSpPr/>
          <p:nvPr/>
        </p:nvCxnSpPr>
        <p:spPr>
          <a:xfrm>
            <a:off x="421811" y="1196752"/>
            <a:ext cx="816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1.png" descr="image1.png"/>
          <p:cNvPicPr>
            <a:picLocks noChangeAspect="1"/>
          </p:cNvPicPr>
          <p:nvPr/>
        </p:nvPicPr>
        <p:blipFill>
          <a:blip r:embed="rId4"/>
          <a:stretch>
            <a:fillRect/>
          </a:stretch>
        </p:blipFill>
        <p:spPr>
          <a:xfrm>
            <a:off x="179512" y="198324"/>
            <a:ext cx="936104" cy="815882"/>
          </a:xfrm>
          <a:prstGeom prst="rect">
            <a:avLst/>
          </a:prstGeom>
          <a:ln w="12700" cap="flat">
            <a:noFill/>
            <a:miter lim="400000"/>
          </a:ln>
          <a:effectLst/>
        </p:spPr>
      </p:pic>
    </p:spTree>
    <p:extLst>
      <p:ext uri="{BB962C8B-B14F-4D97-AF65-F5344CB8AC3E}">
        <p14:creationId xmlns:p14="http://schemas.microsoft.com/office/powerpoint/2010/main" val="1148885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763688" y="159420"/>
            <a:ext cx="5638748" cy="96375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algn="ctr"/>
            <a:r>
              <a:rPr lang="en-US" sz="3200" dirty="0" smtClean="0">
                <a:latin typeface="Times New Roman" panose="02020603050405020304" pitchFamily="18" charset="0"/>
                <a:ea typeface="Verdana" panose="020B0604030504040204" pitchFamily="34" charset="0"/>
                <a:cs typeface="Times New Roman" panose="02020603050405020304" pitchFamily="18" charset="0"/>
              </a:rPr>
              <a:t>THE AUTONOMIC</a:t>
            </a:r>
            <a:br>
              <a:rPr lang="en-US" sz="3200" dirty="0" smtClean="0">
                <a:latin typeface="Times New Roman" panose="02020603050405020304" pitchFamily="18" charset="0"/>
                <a:ea typeface="Verdana" panose="020B0604030504040204" pitchFamily="34" charset="0"/>
                <a:cs typeface="Times New Roman" panose="02020603050405020304" pitchFamily="18" charset="0"/>
              </a:rPr>
            </a:br>
            <a:r>
              <a:rPr lang="en-US" sz="3200" dirty="0" smtClean="0">
                <a:latin typeface="Times New Roman" panose="02020603050405020304" pitchFamily="18" charset="0"/>
                <a:ea typeface="Verdana" panose="020B0604030504040204" pitchFamily="34" charset="0"/>
                <a:cs typeface="Times New Roman" panose="02020603050405020304" pitchFamily="18" charset="0"/>
              </a:rPr>
              <a:t>NERVOUS SYSTEM (ANS)</a:t>
            </a:r>
            <a:endParaRPr lang="ru-RU" sz="320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0" name="Прямая соединительная линия 9"/>
          <p:cNvCxnSpPr/>
          <p:nvPr/>
        </p:nvCxnSpPr>
        <p:spPr>
          <a:xfrm>
            <a:off x="421811" y="1196752"/>
            <a:ext cx="816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1.png" descr="image1.png"/>
          <p:cNvPicPr>
            <a:picLocks noChangeAspect="1"/>
          </p:cNvPicPr>
          <p:nvPr/>
        </p:nvPicPr>
        <p:blipFill>
          <a:blip r:embed="rId3"/>
          <a:stretch>
            <a:fillRect/>
          </a:stretch>
        </p:blipFill>
        <p:spPr>
          <a:xfrm>
            <a:off x="179512" y="198324"/>
            <a:ext cx="936104" cy="815882"/>
          </a:xfrm>
          <a:prstGeom prst="rect">
            <a:avLst/>
          </a:prstGeom>
          <a:ln w="12700" cap="flat">
            <a:noFill/>
            <a:miter lim="400000"/>
          </a:ln>
          <a:effectLst/>
        </p:spPr>
      </p:pic>
      <p:sp>
        <p:nvSpPr>
          <p:cNvPr id="11" name="TextBox 10"/>
          <p:cNvSpPr txBox="1">
            <a:spLocks noChangeArrowheads="1"/>
          </p:cNvSpPr>
          <p:nvPr/>
        </p:nvSpPr>
        <p:spPr bwMode="auto">
          <a:xfrm>
            <a:off x="465634" y="1916832"/>
            <a:ext cx="5105400" cy="523220"/>
          </a:xfrm>
          <a:prstGeom prst="rect">
            <a:avLst/>
          </a:prstGeom>
          <a:noFill/>
          <a:ln w="9525">
            <a:noFill/>
            <a:miter lim="800000"/>
            <a:headEnd/>
            <a:tailEnd/>
          </a:ln>
        </p:spPr>
        <p:txBody>
          <a:bodyPr wrap="square">
            <a:spAutoFit/>
          </a:bodyPr>
          <a:lstStyle/>
          <a:p>
            <a:r>
              <a:rPr lang="en-US" sz="1400" dirty="0" smtClean="0">
                <a:latin typeface="Times New Roman" panose="02020603050405020304" pitchFamily="18" charset="0"/>
                <a:cs typeface="Times New Roman" panose="02020603050405020304" pitchFamily="18" charset="0"/>
              </a:rPr>
              <a:t>It is a rapid </a:t>
            </a:r>
            <a:r>
              <a:rPr lang="en-US" sz="1400" b="1" dirty="0" smtClean="0">
                <a:latin typeface="Times New Roman" panose="02020603050405020304" pitchFamily="18" charset="0"/>
                <a:cs typeface="Times New Roman" panose="02020603050405020304" pitchFamily="18" charset="0"/>
              </a:rPr>
              <a:t>involuntary</a:t>
            </a:r>
            <a:r>
              <a:rPr lang="en-US" sz="1400" dirty="0" smtClean="0">
                <a:latin typeface="Times New Roman" panose="02020603050405020304" pitchFamily="18" charset="0"/>
                <a:cs typeface="Times New Roman" panose="02020603050405020304" pitchFamily="18" charset="0"/>
              </a:rPr>
              <a:t> response triggered by the CNS for the purpose of maintaining homeostasis.</a:t>
            </a:r>
            <a:endParaRPr lang="en-US" sz="1400" dirty="0">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457200" y="1680865"/>
            <a:ext cx="1143000" cy="307777"/>
          </a:xfrm>
          <a:prstGeom prst="rect">
            <a:avLst/>
          </a:prstGeom>
          <a:noFill/>
          <a:ln w="9525">
            <a:noFill/>
            <a:miter lim="800000"/>
            <a:headEnd/>
            <a:tailEnd/>
          </a:ln>
        </p:spPr>
        <p:txBody>
          <a:bodyPr wrap="square">
            <a:spAutoFit/>
          </a:bodyPr>
          <a:lstStyle/>
          <a:p>
            <a:r>
              <a:rPr lang="en-US" sz="1400" dirty="0">
                <a:latin typeface="Times New Roman" panose="02020603050405020304" pitchFamily="18" charset="0"/>
                <a:cs typeface="Times New Roman" panose="02020603050405020304" pitchFamily="18" charset="0"/>
              </a:rPr>
              <a:t>Reflex</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457200" y="2370366"/>
            <a:ext cx="3276600" cy="338554"/>
          </a:xfrm>
          <a:prstGeom prst="rect">
            <a:avLst/>
          </a:prstGeom>
          <a:noFill/>
          <a:ln w="9525">
            <a:noFill/>
            <a:miter lim="800000"/>
            <a:headEnd/>
            <a:tailEnd/>
          </a:ln>
        </p:spPr>
        <p:txBody>
          <a:bodyPr>
            <a:spAutoFit/>
          </a:bodyPr>
          <a:lstStyle/>
          <a:p>
            <a:r>
              <a:rPr lang="en-US" sz="1600" b="1" dirty="0" smtClean="0">
                <a:latin typeface="Times New Roman" panose="02020603050405020304" pitchFamily="18" charset="0"/>
                <a:cs typeface="Times New Roman" panose="02020603050405020304" pitchFamily="18" charset="0"/>
              </a:rPr>
              <a:t>1) Somatic </a:t>
            </a:r>
            <a:r>
              <a:rPr lang="en-US" sz="1600" b="1" dirty="0">
                <a:latin typeface="Times New Roman" panose="02020603050405020304" pitchFamily="18" charset="0"/>
                <a:cs typeface="Times New Roman" panose="02020603050405020304" pitchFamily="18" charset="0"/>
              </a:rPr>
              <a:t>Reflex: </a:t>
            </a:r>
          </a:p>
        </p:txBody>
      </p:sp>
      <p:sp>
        <p:nvSpPr>
          <p:cNvPr id="14" name="TextBox 13"/>
          <p:cNvSpPr txBox="1">
            <a:spLocks noChangeArrowheads="1"/>
          </p:cNvSpPr>
          <p:nvPr/>
        </p:nvSpPr>
        <p:spPr bwMode="auto">
          <a:xfrm>
            <a:off x="457200" y="2636912"/>
            <a:ext cx="5143500" cy="307777"/>
          </a:xfrm>
          <a:prstGeom prst="rect">
            <a:avLst/>
          </a:prstGeom>
          <a:noFill/>
          <a:ln w="9525">
            <a:noFill/>
            <a:miter lim="800000"/>
            <a:headEnd/>
            <a:tailEnd/>
          </a:ln>
        </p:spPr>
        <p:txBody>
          <a:bodyPr wrap="square">
            <a:spAutoFit/>
          </a:bodyPr>
          <a:lstStyle/>
          <a:p>
            <a:r>
              <a:rPr lang="en-US" sz="1400" dirty="0">
                <a:latin typeface="Times New Roman" panose="02020603050405020304" pitchFamily="18" charset="0"/>
                <a:cs typeface="Times New Roman" panose="02020603050405020304" pitchFamily="18" charset="0"/>
              </a:rPr>
              <a:t>It is a reflex resulting in the contraction of an skeletal </a:t>
            </a:r>
            <a:r>
              <a:rPr lang="en-US" sz="1400" dirty="0" smtClean="0">
                <a:latin typeface="Times New Roman" panose="02020603050405020304" pitchFamily="18" charset="0"/>
                <a:cs typeface="Times New Roman" panose="02020603050405020304" pitchFamily="18" charset="0"/>
              </a:rPr>
              <a:t>muscles.</a:t>
            </a:r>
            <a:endParaRPr lang="en-US" sz="1400" dirty="0">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457200" y="2996952"/>
            <a:ext cx="3581400" cy="338554"/>
          </a:xfrm>
          <a:prstGeom prst="rect">
            <a:avLst/>
          </a:prstGeom>
          <a:noFill/>
          <a:ln w="9525">
            <a:noFill/>
            <a:miter lim="800000"/>
            <a:headEnd/>
            <a:tailEnd/>
          </a:ln>
        </p:spPr>
        <p:txBody>
          <a:bodyPr wrap="square">
            <a:spAutoFit/>
          </a:bodyPr>
          <a:lstStyle/>
          <a:p>
            <a:r>
              <a:rPr lang="en-US" sz="1600" b="1" dirty="0" smtClean="0">
                <a:latin typeface="Times New Roman" panose="02020603050405020304" pitchFamily="18" charset="0"/>
                <a:cs typeface="Times New Roman" panose="02020603050405020304" pitchFamily="18" charset="0"/>
              </a:rPr>
              <a:t>2) Autonomic </a:t>
            </a:r>
            <a:r>
              <a:rPr lang="en-US" sz="1600" b="1" dirty="0">
                <a:latin typeface="Times New Roman" panose="02020603050405020304" pitchFamily="18" charset="0"/>
                <a:cs typeface="Times New Roman" panose="02020603050405020304" pitchFamily="18" charset="0"/>
              </a:rPr>
              <a:t>or Visceral Reflex: </a:t>
            </a:r>
          </a:p>
        </p:txBody>
      </p:sp>
      <p:pic>
        <p:nvPicPr>
          <p:cNvPr id="16" name="Picture 2"/>
          <p:cNvPicPr>
            <a:picLocks noChangeAspect="1" noChangeArrowheads="1"/>
          </p:cNvPicPr>
          <p:nvPr/>
        </p:nvPicPr>
        <p:blipFill>
          <a:blip r:embed="rId4" cstate="print">
            <a:lum bright="-8000" contrast="18000"/>
          </a:blip>
          <a:srcRect/>
          <a:stretch>
            <a:fillRect/>
          </a:stretch>
        </p:blipFill>
        <p:spPr bwMode="auto">
          <a:xfrm>
            <a:off x="4402088" y="4005064"/>
            <a:ext cx="1563626" cy="2727325"/>
          </a:xfrm>
          <a:prstGeom prst="rect">
            <a:avLst/>
          </a:prstGeom>
          <a:noFill/>
          <a:ln w="9525">
            <a:noFill/>
            <a:miter lim="800000"/>
            <a:headEnd/>
            <a:tailEnd/>
          </a:ln>
        </p:spPr>
      </p:pic>
      <p:grpSp>
        <p:nvGrpSpPr>
          <p:cNvPr id="17" name="Group 37"/>
          <p:cNvGrpSpPr/>
          <p:nvPr/>
        </p:nvGrpSpPr>
        <p:grpSpPr>
          <a:xfrm>
            <a:off x="5621288" y="5224264"/>
            <a:ext cx="2133600" cy="369332"/>
            <a:chOff x="6248400" y="4953000"/>
            <a:chExt cx="2133600" cy="369332"/>
          </a:xfrm>
        </p:grpSpPr>
        <p:sp>
          <p:nvSpPr>
            <p:cNvPr id="18" name="Text Box 16"/>
            <p:cNvSpPr txBox="1">
              <a:spLocks noChangeArrowheads="1"/>
            </p:cNvSpPr>
            <p:nvPr/>
          </p:nvSpPr>
          <p:spPr bwMode="auto">
            <a:xfrm>
              <a:off x="6629400" y="4953000"/>
              <a:ext cx="1752600" cy="369332"/>
            </a:xfrm>
            <a:prstGeom prst="rect">
              <a:avLst/>
            </a:prstGeom>
            <a:noFill/>
            <a:ln w="9525">
              <a:noFill/>
              <a:miter lim="800000"/>
              <a:headEnd/>
              <a:tailEnd/>
            </a:ln>
          </p:spPr>
          <p:txBody>
            <a:bodyPr wrap="square" lIns="0" tIns="0" bIns="0">
              <a:spAutoFit/>
            </a:bodyPr>
            <a:lstStyle/>
            <a:p>
              <a:r>
                <a:rPr lang="en-US" sz="1200" dirty="0" smtClean="0">
                  <a:latin typeface="Times New Roman" panose="02020603050405020304" pitchFamily="18" charset="0"/>
                  <a:cs typeface="Times New Roman" panose="02020603050405020304" pitchFamily="18" charset="0"/>
                </a:rPr>
                <a:t>Baroreceptors sense increased blood </a:t>
              </a:r>
              <a:r>
                <a:rPr lang="en-US" sz="1200" dirty="0">
                  <a:latin typeface="Times New Roman" panose="02020603050405020304" pitchFamily="18" charset="0"/>
                  <a:cs typeface="Times New Roman" panose="02020603050405020304" pitchFamily="18" charset="0"/>
                </a:rPr>
                <a:t>pressure</a:t>
              </a:r>
            </a:p>
          </p:txBody>
        </p:sp>
        <p:grpSp>
          <p:nvGrpSpPr>
            <p:cNvPr id="19" name="Group 26"/>
            <p:cNvGrpSpPr/>
            <p:nvPr/>
          </p:nvGrpSpPr>
          <p:grpSpPr>
            <a:xfrm>
              <a:off x="6248400" y="4953000"/>
              <a:ext cx="304800" cy="338554"/>
              <a:chOff x="6934200" y="3581400"/>
              <a:chExt cx="304800" cy="338554"/>
            </a:xfrm>
          </p:grpSpPr>
          <p:sp>
            <p:nvSpPr>
              <p:cNvPr id="20" name="Oval 24"/>
              <p:cNvSpPr/>
              <p:nvPr/>
            </p:nvSpPr>
            <p:spPr>
              <a:xfrm>
                <a:off x="6934200" y="3581400"/>
                <a:ext cx="304800" cy="304800"/>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934200" y="3581400"/>
                <a:ext cx="304800" cy="338554"/>
              </a:xfrm>
              <a:prstGeom prst="rect">
                <a:avLst/>
              </a:prstGeom>
              <a:noFill/>
            </p:spPr>
            <p:txBody>
              <a:bodyPr wrap="square" rtlCol="0">
                <a:spAutoFit/>
              </a:bodyPr>
              <a:lstStyle/>
              <a:p>
                <a:r>
                  <a:rPr lang="en-US" sz="1600" b="1" dirty="0" smtClean="0"/>
                  <a:t>1</a:t>
                </a:r>
                <a:endParaRPr lang="en-US" sz="1600" b="1" dirty="0"/>
              </a:p>
            </p:txBody>
          </p:sp>
        </p:grpSp>
      </p:grpSp>
      <p:grpSp>
        <p:nvGrpSpPr>
          <p:cNvPr id="22" name="Group 36"/>
          <p:cNvGrpSpPr/>
          <p:nvPr/>
        </p:nvGrpSpPr>
        <p:grpSpPr>
          <a:xfrm>
            <a:off x="5545088" y="4538464"/>
            <a:ext cx="2590800" cy="553998"/>
            <a:chOff x="6172200" y="4267200"/>
            <a:chExt cx="2590800" cy="553998"/>
          </a:xfrm>
        </p:grpSpPr>
        <p:sp>
          <p:nvSpPr>
            <p:cNvPr id="23" name="Text Box 15"/>
            <p:cNvSpPr txBox="1">
              <a:spLocks noChangeArrowheads="1"/>
            </p:cNvSpPr>
            <p:nvPr/>
          </p:nvSpPr>
          <p:spPr bwMode="auto">
            <a:xfrm>
              <a:off x="6553200" y="4267200"/>
              <a:ext cx="2209800" cy="553998"/>
            </a:xfrm>
            <a:prstGeom prst="rect">
              <a:avLst/>
            </a:prstGeom>
            <a:noFill/>
            <a:ln w="9525">
              <a:noFill/>
              <a:miter lim="800000"/>
              <a:headEnd/>
              <a:tailEnd/>
            </a:ln>
          </p:spPr>
          <p:txBody>
            <a:bodyPr wrap="square" lIns="0" tIns="0" bIns="0">
              <a:spAutoFit/>
            </a:bodyPr>
            <a:lstStyle/>
            <a:p>
              <a:r>
                <a:rPr lang="en-US" sz="1200" dirty="0" err="1" smtClean="0">
                  <a:latin typeface="Times New Roman" panose="02020603050405020304" pitchFamily="18" charset="0"/>
                  <a:cs typeface="Times New Roman" panose="02020603050405020304" pitchFamily="18" charset="0"/>
                </a:rPr>
                <a:t>Glossopharyngeal</a:t>
              </a:r>
              <a:r>
                <a:rPr lang="en-US" sz="1200" dirty="0" smtClean="0">
                  <a:latin typeface="Times New Roman" panose="02020603050405020304" pitchFamily="18" charset="0"/>
                  <a:cs typeface="Times New Roman" panose="02020603050405020304" pitchFamily="18" charset="0"/>
                </a:rPr>
                <a:t> nerve </a:t>
              </a:r>
              <a:r>
                <a:rPr lang="en-US" sz="1200" dirty="0">
                  <a:latin typeface="Times New Roman" panose="02020603050405020304" pitchFamily="18" charset="0"/>
                  <a:cs typeface="Times New Roman" panose="02020603050405020304" pitchFamily="18" charset="0"/>
                </a:rPr>
                <a:t>transmits </a:t>
              </a:r>
              <a:r>
                <a:rPr lang="en-US" sz="1200" dirty="0" smtClean="0">
                  <a:latin typeface="Times New Roman" panose="02020603050405020304" pitchFamily="18" charset="0"/>
                  <a:cs typeface="Times New Roman" panose="02020603050405020304" pitchFamily="18" charset="0"/>
                </a:rPr>
                <a:t>signals to </a:t>
              </a:r>
              <a:r>
                <a:rPr lang="en-US" sz="1200" dirty="0">
                  <a:latin typeface="Times New Roman" panose="02020603050405020304" pitchFamily="18" charset="0"/>
                  <a:cs typeface="Times New Roman" panose="02020603050405020304" pitchFamily="18" charset="0"/>
                </a:rPr>
                <a:t>medulla </a:t>
              </a:r>
              <a:r>
                <a:rPr lang="en-US" sz="1200" dirty="0" smtClean="0">
                  <a:latin typeface="Times New Roman" panose="02020603050405020304" pitchFamily="18" charset="0"/>
                  <a:cs typeface="Times New Roman" panose="02020603050405020304" pitchFamily="18" charset="0"/>
                </a:rPr>
                <a:t>oblongata (brain stem)</a:t>
              </a:r>
              <a:endParaRPr lang="en-US" sz="1200" dirty="0">
                <a:latin typeface="Times New Roman" panose="02020603050405020304" pitchFamily="18" charset="0"/>
                <a:cs typeface="Times New Roman" panose="02020603050405020304" pitchFamily="18" charset="0"/>
              </a:endParaRPr>
            </a:p>
          </p:txBody>
        </p:sp>
        <p:grpSp>
          <p:nvGrpSpPr>
            <p:cNvPr id="24" name="Group 27"/>
            <p:cNvGrpSpPr/>
            <p:nvPr/>
          </p:nvGrpSpPr>
          <p:grpSpPr>
            <a:xfrm>
              <a:off x="6172200" y="4267200"/>
              <a:ext cx="304800" cy="338554"/>
              <a:chOff x="6934200" y="3581400"/>
              <a:chExt cx="304800" cy="338554"/>
            </a:xfrm>
          </p:grpSpPr>
          <p:sp>
            <p:nvSpPr>
              <p:cNvPr id="25" name="Oval 28"/>
              <p:cNvSpPr/>
              <p:nvPr/>
            </p:nvSpPr>
            <p:spPr>
              <a:xfrm>
                <a:off x="6934200" y="3581400"/>
                <a:ext cx="304800" cy="304800"/>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934200" y="3581400"/>
                <a:ext cx="304800" cy="338554"/>
              </a:xfrm>
              <a:prstGeom prst="rect">
                <a:avLst/>
              </a:prstGeom>
              <a:noFill/>
            </p:spPr>
            <p:txBody>
              <a:bodyPr wrap="square" rtlCol="0">
                <a:spAutoFit/>
              </a:bodyPr>
              <a:lstStyle/>
              <a:p>
                <a:r>
                  <a:rPr lang="en-US" sz="1600" b="1" dirty="0"/>
                  <a:t>2</a:t>
                </a:r>
              </a:p>
            </p:txBody>
          </p:sp>
        </p:grpSp>
      </p:grpSp>
      <p:grpSp>
        <p:nvGrpSpPr>
          <p:cNvPr id="27" name="Group 39"/>
          <p:cNvGrpSpPr/>
          <p:nvPr/>
        </p:nvGrpSpPr>
        <p:grpSpPr>
          <a:xfrm>
            <a:off x="3563888" y="5452864"/>
            <a:ext cx="1600200" cy="934998"/>
            <a:chOff x="4191000" y="4876800"/>
            <a:chExt cx="1600200" cy="934998"/>
          </a:xfrm>
        </p:grpSpPr>
        <p:sp>
          <p:nvSpPr>
            <p:cNvPr id="28" name="Text Box 18"/>
            <p:cNvSpPr txBox="1">
              <a:spLocks noChangeArrowheads="1"/>
            </p:cNvSpPr>
            <p:nvPr/>
          </p:nvSpPr>
          <p:spPr bwMode="auto">
            <a:xfrm>
              <a:off x="4191000" y="5257800"/>
              <a:ext cx="1600200" cy="553998"/>
            </a:xfrm>
            <a:prstGeom prst="rect">
              <a:avLst/>
            </a:prstGeom>
            <a:noFill/>
            <a:ln w="9525">
              <a:noFill/>
              <a:miter lim="800000"/>
              <a:headEnd/>
              <a:tailEnd/>
            </a:ln>
          </p:spPr>
          <p:txBody>
            <a:bodyPr wrap="square" lIns="0" tIns="0" bIns="0">
              <a:spAutoFit/>
            </a:bodyPr>
            <a:lstStyle/>
            <a:p>
              <a:r>
                <a:rPr lang="en-US" sz="1200" dirty="0">
                  <a:latin typeface="Times New Roman" panose="02020603050405020304" pitchFamily="18" charset="0"/>
                  <a:cs typeface="Times New Roman" panose="02020603050405020304" pitchFamily="18" charset="0"/>
                </a:rPr>
                <a:t>Vagus </a:t>
              </a:r>
              <a:r>
                <a:rPr lang="en-US" sz="1200" dirty="0" smtClean="0">
                  <a:latin typeface="Times New Roman" panose="02020603050405020304" pitchFamily="18" charset="0"/>
                  <a:cs typeface="Times New Roman" panose="02020603050405020304" pitchFamily="18" charset="0"/>
                </a:rPr>
                <a:t>nerve transmits</a:t>
              </a:r>
              <a:endParaRPr lang="en-US" sz="1200" dirty="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Inhibitory signals to cardiac pacemaker</a:t>
              </a:r>
              <a:endParaRPr lang="en-US" sz="1200" dirty="0">
                <a:latin typeface="Times New Roman" panose="02020603050405020304" pitchFamily="18" charset="0"/>
                <a:cs typeface="Times New Roman" panose="02020603050405020304" pitchFamily="18" charset="0"/>
              </a:endParaRPr>
            </a:p>
          </p:txBody>
        </p:sp>
        <p:grpSp>
          <p:nvGrpSpPr>
            <p:cNvPr id="29" name="Group 30"/>
            <p:cNvGrpSpPr/>
            <p:nvPr/>
          </p:nvGrpSpPr>
          <p:grpSpPr>
            <a:xfrm>
              <a:off x="5029200" y="4876800"/>
              <a:ext cx="304800" cy="338554"/>
              <a:chOff x="6934200" y="3581400"/>
              <a:chExt cx="304800" cy="338554"/>
            </a:xfrm>
          </p:grpSpPr>
          <p:sp>
            <p:nvSpPr>
              <p:cNvPr id="30" name="Oval 31"/>
              <p:cNvSpPr/>
              <p:nvPr/>
            </p:nvSpPr>
            <p:spPr>
              <a:xfrm>
                <a:off x="6934200" y="3581400"/>
                <a:ext cx="304800" cy="304800"/>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934200" y="3581400"/>
                <a:ext cx="304800" cy="338554"/>
              </a:xfrm>
              <a:prstGeom prst="rect">
                <a:avLst/>
              </a:prstGeom>
              <a:noFill/>
            </p:spPr>
            <p:txBody>
              <a:bodyPr wrap="square" rtlCol="0">
                <a:spAutoFit/>
              </a:bodyPr>
              <a:lstStyle/>
              <a:p>
                <a:r>
                  <a:rPr lang="en-US" sz="1600" b="1" dirty="0"/>
                  <a:t>3</a:t>
                </a:r>
              </a:p>
            </p:txBody>
          </p:sp>
        </p:grpSp>
      </p:grpSp>
      <p:grpSp>
        <p:nvGrpSpPr>
          <p:cNvPr id="32" name="Group 38"/>
          <p:cNvGrpSpPr/>
          <p:nvPr/>
        </p:nvGrpSpPr>
        <p:grpSpPr>
          <a:xfrm>
            <a:off x="5926088" y="6138664"/>
            <a:ext cx="2057400" cy="369332"/>
            <a:chOff x="6553200" y="5867400"/>
            <a:chExt cx="2057400" cy="369332"/>
          </a:xfrm>
        </p:grpSpPr>
        <p:sp>
          <p:nvSpPr>
            <p:cNvPr id="33" name="Text Box 20"/>
            <p:cNvSpPr txBox="1">
              <a:spLocks noChangeArrowheads="1"/>
            </p:cNvSpPr>
            <p:nvPr/>
          </p:nvSpPr>
          <p:spPr bwMode="auto">
            <a:xfrm>
              <a:off x="6934200" y="5867400"/>
              <a:ext cx="1676400" cy="369332"/>
            </a:xfrm>
            <a:prstGeom prst="rect">
              <a:avLst/>
            </a:prstGeom>
            <a:noFill/>
            <a:ln w="9525">
              <a:noFill/>
              <a:miter lim="800000"/>
              <a:headEnd/>
              <a:tailEnd/>
            </a:ln>
          </p:spPr>
          <p:txBody>
            <a:bodyPr wrap="square" lIns="0" tIns="0" bIns="0">
              <a:spAutoFit/>
            </a:bodyPr>
            <a:lstStyle/>
            <a:p>
              <a:r>
                <a:rPr lang="en-US" sz="1200" dirty="0">
                  <a:latin typeface="Times New Roman" panose="02020603050405020304" pitchFamily="18" charset="0"/>
                  <a:cs typeface="Times New Roman" panose="02020603050405020304" pitchFamily="18" charset="0"/>
                </a:rPr>
                <a:t>Heart </a:t>
              </a:r>
              <a:r>
                <a:rPr lang="en-US" sz="1200" dirty="0" smtClean="0">
                  <a:latin typeface="Times New Roman" panose="02020603050405020304" pitchFamily="18" charset="0"/>
                  <a:cs typeface="Times New Roman" panose="02020603050405020304" pitchFamily="18" charset="0"/>
                </a:rPr>
                <a:t>rate decreases reducing blood pressure</a:t>
              </a:r>
              <a:endParaRPr lang="en-US" sz="1200" dirty="0">
                <a:latin typeface="Times New Roman" panose="02020603050405020304" pitchFamily="18" charset="0"/>
                <a:cs typeface="Times New Roman" panose="02020603050405020304" pitchFamily="18" charset="0"/>
              </a:endParaRPr>
            </a:p>
          </p:txBody>
        </p:sp>
        <p:grpSp>
          <p:nvGrpSpPr>
            <p:cNvPr id="34" name="Group 33"/>
            <p:cNvGrpSpPr/>
            <p:nvPr/>
          </p:nvGrpSpPr>
          <p:grpSpPr>
            <a:xfrm>
              <a:off x="6553200" y="5867400"/>
              <a:ext cx="304800" cy="338554"/>
              <a:chOff x="6934200" y="3581400"/>
              <a:chExt cx="304800" cy="338554"/>
            </a:xfrm>
          </p:grpSpPr>
          <p:sp>
            <p:nvSpPr>
              <p:cNvPr id="35" name="Oval 34"/>
              <p:cNvSpPr/>
              <p:nvPr/>
            </p:nvSpPr>
            <p:spPr>
              <a:xfrm>
                <a:off x="6934200" y="3581400"/>
                <a:ext cx="304800" cy="304800"/>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934200" y="3581400"/>
                <a:ext cx="304800" cy="338554"/>
              </a:xfrm>
              <a:prstGeom prst="rect">
                <a:avLst/>
              </a:prstGeom>
              <a:noFill/>
            </p:spPr>
            <p:txBody>
              <a:bodyPr wrap="square" rtlCol="0">
                <a:spAutoFit/>
              </a:bodyPr>
              <a:lstStyle/>
              <a:p>
                <a:r>
                  <a:rPr lang="en-US" sz="1600" b="1" dirty="0"/>
                  <a:t>4</a:t>
                </a:r>
              </a:p>
            </p:txBody>
          </p:sp>
        </p:grpSp>
      </p:grpSp>
      <p:grpSp>
        <p:nvGrpSpPr>
          <p:cNvPr id="37" name="Group 45"/>
          <p:cNvGrpSpPr/>
          <p:nvPr/>
        </p:nvGrpSpPr>
        <p:grpSpPr>
          <a:xfrm>
            <a:off x="7678688" y="4995664"/>
            <a:ext cx="533400" cy="610394"/>
            <a:chOff x="7924800" y="4572000"/>
            <a:chExt cx="533400" cy="610394"/>
          </a:xfrm>
        </p:grpSpPr>
        <p:cxnSp>
          <p:nvCxnSpPr>
            <p:cNvPr id="38" name="Straight Arrow Connector 41"/>
            <p:cNvCxnSpPr/>
            <p:nvPr/>
          </p:nvCxnSpPr>
          <p:spPr>
            <a:xfrm rot="16200000" flipV="1">
              <a:off x="8077200" y="4876800"/>
              <a:ext cx="610394" cy="79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924800" y="4800600"/>
              <a:ext cx="533400" cy="38100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BP</a:t>
              </a:r>
              <a:endParaRPr lang="en-US" dirty="0">
                <a:latin typeface="Times New Roman" panose="02020603050405020304" pitchFamily="18" charset="0"/>
                <a:cs typeface="Times New Roman" panose="02020603050405020304" pitchFamily="18" charset="0"/>
              </a:endParaRPr>
            </a:p>
          </p:txBody>
        </p:sp>
      </p:grpSp>
      <p:grpSp>
        <p:nvGrpSpPr>
          <p:cNvPr id="40" name="Group 46"/>
          <p:cNvGrpSpPr/>
          <p:nvPr/>
        </p:nvGrpSpPr>
        <p:grpSpPr>
          <a:xfrm>
            <a:off x="7907288" y="6062464"/>
            <a:ext cx="533400" cy="532606"/>
            <a:chOff x="7924800" y="4724400"/>
            <a:chExt cx="533400" cy="532606"/>
          </a:xfrm>
        </p:grpSpPr>
        <p:cxnSp>
          <p:nvCxnSpPr>
            <p:cNvPr id="41" name="Straight Arrow Connector 47"/>
            <p:cNvCxnSpPr/>
            <p:nvPr/>
          </p:nvCxnSpPr>
          <p:spPr>
            <a:xfrm rot="5400000">
              <a:off x="8116094" y="4990306"/>
              <a:ext cx="532606" cy="79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924800" y="4800600"/>
              <a:ext cx="533400" cy="381000"/>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BP</a:t>
              </a:r>
              <a:endParaRPr lang="en-US" dirty="0">
                <a:latin typeface="Times New Roman" panose="02020603050405020304" pitchFamily="18" charset="0"/>
                <a:cs typeface="Times New Roman" panose="02020603050405020304" pitchFamily="18" charset="0"/>
              </a:endParaRPr>
            </a:p>
          </p:txBody>
        </p:sp>
      </p:grpSp>
      <p:sp>
        <p:nvSpPr>
          <p:cNvPr id="43" name="TextBox 42"/>
          <p:cNvSpPr txBox="1">
            <a:spLocks noChangeArrowheads="1"/>
          </p:cNvSpPr>
          <p:nvPr/>
        </p:nvSpPr>
        <p:spPr bwMode="auto">
          <a:xfrm>
            <a:off x="467544" y="4345940"/>
            <a:ext cx="2597889" cy="523220"/>
          </a:xfrm>
          <a:prstGeom prst="rect">
            <a:avLst/>
          </a:prstGeom>
          <a:noFill/>
          <a:ln w="9525">
            <a:noFill/>
            <a:miter lim="800000"/>
            <a:headEnd/>
            <a:tailEnd/>
          </a:ln>
        </p:spPr>
        <p:txBody>
          <a:bodyPr wrap="square">
            <a:spAutoFit/>
          </a:bodyPr>
          <a:lstStyle/>
          <a:p>
            <a:r>
              <a:rPr lang="en-US" sz="1400" dirty="0" smtClean="0">
                <a:latin typeface="Times New Roman" panose="02020603050405020304" pitchFamily="18" charset="0"/>
                <a:cs typeface="Times New Roman" panose="02020603050405020304" pitchFamily="18" charset="0"/>
              </a:rPr>
              <a:t>For example, high blood pressure is controlled by a </a:t>
            </a:r>
            <a:r>
              <a:rPr lang="en-US" sz="1400" b="1" i="1" dirty="0" err="1" smtClean="0">
                <a:latin typeface="Times New Roman" panose="02020603050405020304" pitchFamily="18" charset="0"/>
                <a:cs typeface="Times New Roman" panose="02020603050405020304" pitchFamily="18" charset="0"/>
              </a:rPr>
              <a:t>baroreflex</a:t>
            </a:r>
            <a:r>
              <a:rPr lang="en-US" sz="1400" b="1" i="1" dirty="0" smtClean="0">
                <a:latin typeface="Times New Roman" panose="02020603050405020304" pitchFamily="18" charset="0"/>
                <a:cs typeface="Times New Roman" panose="02020603050405020304" pitchFamily="18" charset="0"/>
              </a:rPr>
              <a:t>.</a:t>
            </a:r>
            <a:endParaRPr lang="en-US" sz="1400" b="1" i="1" dirty="0">
              <a:latin typeface="Times New Roman" panose="02020603050405020304" pitchFamily="18" charset="0"/>
              <a:cs typeface="Times New Roman" panose="02020603050405020304" pitchFamily="18" charset="0"/>
            </a:endParaRPr>
          </a:p>
        </p:txBody>
      </p:sp>
      <p:sp>
        <p:nvSpPr>
          <p:cNvPr id="44" name="Rectangle 51"/>
          <p:cNvSpPr/>
          <p:nvPr/>
        </p:nvSpPr>
        <p:spPr>
          <a:xfrm>
            <a:off x="457200" y="3284984"/>
            <a:ext cx="4114800" cy="954107"/>
          </a:xfrm>
          <a:prstGeom prst="rect">
            <a:avLst/>
          </a:prstGeom>
        </p:spPr>
        <p:txBody>
          <a:bodyPr wrap="square">
            <a:spAutoFit/>
          </a:bodyPr>
          <a:lstStyle/>
          <a:p>
            <a:pPr indent="-533400" algn="just"/>
            <a:r>
              <a:rPr lang="en-US" sz="1400" b="0" dirty="0" smtClean="0">
                <a:latin typeface="Times New Roman" panose="02020603050405020304" pitchFamily="18" charset="0"/>
                <a:cs typeface="Times New Roman" panose="02020603050405020304" pitchFamily="18" charset="0"/>
              </a:rPr>
              <a:t>It is an unconscious, automatic, stereotyped responses to stimulation involving </a:t>
            </a:r>
            <a:r>
              <a:rPr lang="en-US" sz="1400" b="1" dirty="0" smtClean="0">
                <a:latin typeface="Times New Roman" panose="02020603050405020304" pitchFamily="18" charset="0"/>
                <a:cs typeface="Times New Roman" panose="02020603050405020304" pitchFamily="18" charset="0"/>
              </a:rPr>
              <a:t>visceral</a:t>
            </a:r>
            <a:r>
              <a:rPr lang="en-US" sz="1400" b="0" dirty="0" smtClean="0">
                <a:latin typeface="Times New Roman" panose="02020603050405020304" pitchFamily="18" charset="0"/>
                <a:cs typeface="Times New Roman" panose="02020603050405020304" pitchFamily="18" charset="0"/>
              </a:rPr>
              <a:t> </a:t>
            </a:r>
            <a:r>
              <a:rPr lang="en-US" sz="1400" b="1" dirty="0" smtClean="0">
                <a:latin typeface="Times New Roman" panose="02020603050405020304" pitchFamily="18" charset="0"/>
                <a:cs typeface="Times New Roman" panose="02020603050405020304" pitchFamily="18" charset="0"/>
              </a:rPr>
              <a:t>receptors</a:t>
            </a:r>
            <a:r>
              <a:rPr lang="en-US" sz="1400" b="0" dirty="0" smtClean="0">
                <a:latin typeface="Times New Roman" panose="02020603050405020304" pitchFamily="18" charset="0"/>
                <a:cs typeface="Times New Roman" panose="02020603050405020304" pitchFamily="18" charset="0"/>
              </a:rPr>
              <a:t> and the response of </a:t>
            </a:r>
            <a:r>
              <a:rPr lang="en-US" sz="1400" b="1" dirty="0" smtClean="0">
                <a:latin typeface="Times New Roman" panose="02020603050405020304" pitchFamily="18" charset="0"/>
                <a:cs typeface="Times New Roman" panose="02020603050405020304" pitchFamily="18" charset="0"/>
              </a:rPr>
              <a:t>visceral effectors </a:t>
            </a:r>
            <a:r>
              <a:rPr lang="en-US" sz="1400" b="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contraction of cardiac muscle, smooth muscle or in the secretion of glands). </a:t>
            </a:r>
          </a:p>
        </p:txBody>
      </p:sp>
      <p:sp>
        <p:nvSpPr>
          <p:cNvPr id="45" name="TextBox 44"/>
          <p:cNvSpPr txBox="1"/>
          <p:nvPr/>
        </p:nvSpPr>
        <p:spPr>
          <a:xfrm>
            <a:off x="457200" y="1299865"/>
            <a:ext cx="5240288" cy="369332"/>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The ANS is responsible of the Visceral Reflexes</a:t>
            </a:r>
            <a:endParaRPr lang="en-US" b="1" dirty="0">
              <a:latin typeface="Times New Roman" panose="02020603050405020304" pitchFamily="18" charset="0"/>
              <a:cs typeface="Times New Roman" panose="02020603050405020304" pitchFamily="18" charset="0"/>
            </a:endParaRPr>
          </a:p>
        </p:txBody>
      </p:sp>
      <p:pic>
        <p:nvPicPr>
          <p:cNvPr id="7" name="Picture 4"/>
          <p:cNvPicPr>
            <a:picLocks noChangeAspect="1" noChangeArrowheads="1"/>
          </p:cNvPicPr>
          <p:nvPr/>
        </p:nvPicPr>
        <p:blipFill>
          <a:blip r:embed="rId5" cstate="print"/>
          <a:srcRect/>
          <a:stretch>
            <a:fillRect/>
          </a:stretch>
        </p:blipFill>
        <p:spPr bwMode="auto">
          <a:xfrm>
            <a:off x="5715000" y="1299865"/>
            <a:ext cx="2700672" cy="3124200"/>
          </a:xfrm>
          <a:prstGeom prst="rect">
            <a:avLst/>
          </a:prstGeom>
          <a:noFill/>
          <a:ln w="9525">
            <a:noFill/>
            <a:miter lim="800000"/>
            <a:headEnd/>
            <a:tailEnd/>
          </a:ln>
        </p:spPr>
      </p:pic>
      <p:pic>
        <p:nvPicPr>
          <p:cNvPr id="47" name="Picture 2" descr="C:\Users\Даурен\Desktop\AlFarabi\pics\wqert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73971" y="4673115"/>
            <a:ext cx="1746167" cy="2335088"/>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026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2"/>
          <p:cNvPicPr>
            <a:picLocks noChangeAspect="1" noChangeArrowheads="1"/>
          </p:cNvPicPr>
          <p:nvPr/>
        </p:nvPicPr>
        <p:blipFill>
          <a:blip r:embed="rId3" cstate="print">
            <a:lum bright="-8000" contrast="18000"/>
          </a:blip>
          <a:srcRect/>
          <a:stretch>
            <a:fillRect/>
          </a:stretch>
        </p:blipFill>
        <p:spPr bwMode="auto">
          <a:xfrm>
            <a:off x="504825" y="4024644"/>
            <a:ext cx="1563626" cy="2727325"/>
          </a:xfrm>
          <a:prstGeom prst="rect">
            <a:avLst/>
          </a:prstGeom>
          <a:noFill/>
          <a:ln w="9525">
            <a:noFill/>
            <a:miter lim="800000"/>
            <a:headEnd/>
            <a:tailEnd/>
          </a:ln>
        </p:spPr>
      </p:pic>
      <p:pic>
        <p:nvPicPr>
          <p:cNvPr id="50" name="Picture 2"/>
          <p:cNvPicPr>
            <a:picLocks noChangeAspect="1" noChangeArrowheads="1"/>
          </p:cNvPicPr>
          <p:nvPr/>
        </p:nvPicPr>
        <p:blipFill>
          <a:blip r:embed="rId4" cstate="print"/>
          <a:srcRect/>
          <a:stretch>
            <a:fillRect/>
          </a:stretch>
        </p:blipFill>
        <p:spPr bwMode="auto">
          <a:xfrm>
            <a:off x="352425" y="1052844"/>
            <a:ext cx="1295400" cy="2690043"/>
          </a:xfrm>
          <a:prstGeom prst="rect">
            <a:avLst/>
          </a:prstGeom>
          <a:noFill/>
          <a:ln w="9525">
            <a:noFill/>
            <a:miter lim="800000"/>
            <a:headEnd/>
            <a:tailEnd/>
          </a:ln>
        </p:spPr>
      </p:pic>
      <p:pic>
        <p:nvPicPr>
          <p:cNvPr id="51" name="Picture 2"/>
          <p:cNvPicPr>
            <a:picLocks noChangeAspect="1" noChangeArrowheads="1"/>
          </p:cNvPicPr>
          <p:nvPr/>
        </p:nvPicPr>
        <p:blipFill>
          <a:blip r:embed="rId5" cstate="print">
            <a:lum bright="-8000" contrast="18000"/>
          </a:blip>
          <a:srcRect/>
          <a:stretch>
            <a:fillRect/>
          </a:stretch>
        </p:blipFill>
        <p:spPr bwMode="auto">
          <a:xfrm>
            <a:off x="1571625" y="2653044"/>
            <a:ext cx="838200" cy="1176905"/>
          </a:xfrm>
          <a:prstGeom prst="rect">
            <a:avLst/>
          </a:prstGeom>
          <a:noFill/>
          <a:ln w="9525">
            <a:noFill/>
            <a:miter lim="800000"/>
            <a:headEnd/>
            <a:tailEnd/>
          </a:ln>
        </p:spPr>
      </p:pic>
      <p:pic>
        <p:nvPicPr>
          <p:cNvPr id="52" name="Picture 2"/>
          <p:cNvPicPr>
            <a:picLocks noChangeAspect="1" noChangeArrowheads="1"/>
          </p:cNvPicPr>
          <p:nvPr/>
        </p:nvPicPr>
        <p:blipFill>
          <a:blip r:embed="rId6" cstate="print">
            <a:lum bright="-7000" contrast="15000"/>
          </a:blip>
          <a:srcRect/>
          <a:stretch>
            <a:fillRect/>
          </a:stretch>
        </p:blipFill>
        <p:spPr bwMode="auto">
          <a:xfrm>
            <a:off x="2562225" y="1662444"/>
            <a:ext cx="6172200" cy="1958077"/>
          </a:xfrm>
          <a:prstGeom prst="rect">
            <a:avLst/>
          </a:prstGeom>
          <a:noFill/>
          <a:ln w="9525">
            <a:noFill/>
            <a:miter lim="800000"/>
            <a:headEnd/>
            <a:tailEnd/>
          </a:ln>
        </p:spPr>
      </p:pic>
      <p:grpSp>
        <p:nvGrpSpPr>
          <p:cNvPr id="53" name="Group 8"/>
          <p:cNvGrpSpPr/>
          <p:nvPr/>
        </p:nvGrpSpPr>
        <p:grpSpPr>
          <a:xfrm>
            <a:off x="1038225" y="900444"/>
            <a:ext cx="2362200" cy="646331"/>
            <a:chOff x="6934200" y="1219200"/>
            <a:chExt cx="2362200" cy="646331"/>
          </a:xfrm>
        </p:grpSpPr>
        <p:sp>
          <p:nvSpPr>
            <p:cNvPr id="54" name="TextBox 53"/>
            <p:cNvSpPr txBox="1"/>
            <p:nvPr/>
          </p:nvSpPr>
          <p:spPr>
            <a:xfrm>
              <a:off x="7391400" y="1219200"/>
              <a:ext cx="1905000" cy="646331"/>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Upper motor neuron </a:t>
              </a:r>
              <a:r>
                <a:rPr lang="en-US" sz="1200" dirty="0" smtClean="0">
                  <a:latin typeface="Times New Roman" panose="02020603050405020304" pitchFamily="18" charset="0"/>
                  <a:cs typeface="Times New Roman" panose="02020603050405020304" pitchFamily="18" charset="0"/>
                </a:rPr>
                <a:t>in </a:t>
              </a:r>
              <a:r>
                <a:rPr lang="en-US" sz="1200" b="1" dirty="0" smtClean="0">
                  <a:latin typeface="Times New Roman" panose="02020603050405020304" pitchFamily="18" charset="0"/>
                  <a:cs typeface="Times New Roman" panose="02020603050405020304" pitchFamily="18" charset="0"/>
                </a:rPr>
                <a:t>precentral gyrus </a:t>
              </a:r>
              <a:r>
                <a:rPr lang="en-US" sz="1200" dirty="0" smtClean="0">
                  <a:latin typeface="Times New Roman" panose="02020603050405020304" pitchFamily="18" charset="0"/>
                  <a:cs typeface="Times New Roman" panose="02020603050405020304" pitchFamily="18" charset="0"/>
                </a:rPr>
                <a:t>of cerebrum</a:t>
              </a:r>
              <a:endParaRPr lang="en-US" sz="1200" dirty="0">
                <a:latin typeface="Times New Roman" panose="02020603050405020304" pitchFamily="18" charset="0"/>
                <a:cs typeface="Times New Roman" panose="02020603050405020304" pitchFamily="18" charset="0"/>
              </a:endParaRPr>
            </a:p>
          </p:txBody>
        </p:sp>
        <p:cxnSp>
          <p:nvCxnSpPr>
            <p:cNvPr id="55" name="Straight Connector 10"/>
            <p:cNvCxnSpPr/>
            <p:nvPr/>
          </p:nvCxnSpPr>
          <p:spPr bwMode="auto">
            <a:xfrm flipV="1">
              <a:off x="6934200" y="1371600"/>
              <a:ext cx="533400" cy="152400"/>
            </a:xfrm>
            <a:prstGeom prst="line">
              <a:avLst/>
            </a:prstGeom>
            <a:ln w="9525">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1190625" y="1967244"/>
            <a:ext cx="1524000" cy="830997"/>
          </a:xfrm>
          <a:prstGeom prst="rect">
            <a:avLst/>
          </a:prstGeom>
          <a:noFill/>
        </p:spPr>
        <p:txBody>
          <a:bodyPr wrap="square" rtlCol="0">
            <a:spAutoFit/>
          </a:bodyPr>
          <a:lstStyle/>
          <a:p>
            <a:r>
              <a:rPr lang="en-US" sz="1200" b="1" dirty="0" smtClean="0">
                <a:latin typeface="Times New Roman" panose="02020603050405020304" pitchFamily="18" charset="0"/>
                <a:cs typeface="Times New Roman" panose="02020603050405020304" pitchFamily="18" charset="0"/>
              </a:rPr>
              <a:t>Lower motor neuron </a:t>
            </a:r>
            <a:r>
              <a:rPr lang="en-US" sz="1200" dirty="0" smtClean="0">
                <a:latin typeface="Times New Roman" panose="02020603050405020304" pitchFamily="18" charset="0"/>
                <a:cs typeface="Times New Roman" panose="02020603050405020304" pitchFamily="18" charset="0"/>
              </a:rPr>
              <a:t>in </a:t>
            </a:r>
            <a:r>
              <a:rPr lang="en-US" sz="1200" b="1" dirty="0" smtClean="0">
                <a:latin typeface="Times New Roman" panose="02020603050405020304" pitchFamily="18" charset="0"/>
                <a:cs typeface="Times New Roman" panose="02020603050405020304" pitchFamily="18" charset="0"/>
              </a:rPr>
              <a:t>anterior gray horn</a:t>
            </a:r>
            <a:r>
              <a:rPr lang="en-US" sz="1200" dirty="0" smtClean="0">
                <a:latin typeface="Times New Roman" panose="02020603050405020304" pitchFamily="18" charset="0"/>
                <a:cs typeface="Times New Roman" panose="02020603050405020304" pitchFamily="18" charset="0"/>
              </a:rPr>
              <a:t> of spinal cord </a:t>
            </a:r>
            <a:endParaRPr lang="en-US" sz="1200" dirty="0">
              <a:latin typeface="Times New Roman" panose="02020603050405020304" pitchFamily="18" charset="0"/>
              <a:cs typeface="Times New Roman" panose="02020603050405020304" pitchFamily="18" charset="0"/>
            </a:endParaRPr>
          </a:p>
        </p:txBody>
      </p:sp>
      <p:sp>
        <p:nvSpPr>
          <p:cNvPr id="57" name="Freeform 16"/>
          <p:cNvSpPr/>
          <p:nvPr/>
        </p:nvSpPr>
        <p:spPr>
          <a:xfrm>
            <a:off x="983796" y="1248787"/>
            <a:ext cx="127001" cy="1513114"/>
          </a:xfrm>
          <a:custGeom>
            <a:avLst/>
            <a:gdLst>
              <a:gd name="connsiteX0" fmla="*/ 0 w 127001"/>
              <a:gd name="connsiteY0" fmla="*/ 0 h 1513114"/>
              <a:gd name="connsiteX1" fmla="*/ 108858 w 127001"/>
              <a:gd name="connsiteY1" fmla="*/ 478971 h 1513114"/>
              <a:gd name="connsiteX2" fmla="*/ 108858 w 127001"/>
              <a:gd name="connsiteY2" fmla="*/ 990600 h 1513114"/>
              <a:gd name="connsiteX3" fmla="*/ 76200 w 127001"/>
              <a:gd name="connsiteY3" fmla="*/ 1513114 h 1513114"/>
              <a:gd name="connsiteX4" fmla="*/ 76200 w 127001"/>
              <a:gd name="connsiteY4" fmla="*/ 1513114 h 1513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1" h="1513114">
                <a:moveTo>
                  <a:pt x="0" y="0"/>
                </a:moveTo>
                <a:cubicBezTo>
                  <a:pt x="45357" y="156935"/>
                  <a:pt x="90715" y="313871"/>
                  <a:pt x="108858" y="478971"/>
                </a:cubicBezTo>
                <a:cubicBezTo>
                  <a:pt x="127001" y="644071"/>
                  <a:pt x="114301" y="818243"/>
                  <a:pt x="108858" y="990600"/>
                </a:cubicBezTo>
                <a:cubicBezTo>
                  <a:pt x="103415" y="1162957"/>
                  <a:pt x="76200" y="1513114"/>
                  <a:pt x="76200" y="1513114"/>
                </a:cubicBezTo>
                <a:lnTo>
                  <a:pt x="76200" y="1513114"/>
                </a:lnTo>
              </a:path>
            </a:pathLst>
          </a:cu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Oval 18"/>
          <p:cNvSpPr/>
          <p:nvPr/>
        </p:nvSpPr>
        <p:spPr>
          <a:xfrm>
            <a:off x="962025" y="1205244"/>
            <a:ext cx="76200" cy="762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59" name="Oval 20"/>
          <p:cNvSpPr/>
          <p:nvPr/>
        </p:nvSpPr>
        <p:spPr>
          <a:xfrm>
            <a:off x="1038225" y="2805444"/>
            <a:ext cx="76200" cy="762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0" name="Freeform 21"/>
          <p:cNvSpPr/>
          <p:nvPr/>
        </p:nvSpPr>
        <p:spPr>
          <a:xfrm>
            <a:off x="1092654" y="2859873"/>
            <a:ext cx="849085" cy="174171"/>
          </a:xfrm>
          <a:custGeom>
            <a:avLst/>
            <a:gdLst>
              <a:gd name="connsiteX0" fmla="*/ 0 w 849085"/>
              <a:gd name="connsiteY0" fmla="*/ 43542 h 174171"/>
              <a:gd name="connsiteX1" fmla="*/ 185057 w 849085"/>
              <a:gd name="connsiteY1" fmla="*/ 130628 h 174171"/>
              <a:gd name="connsiteX2" fmla="*/ 555171 w 849085"/>
              <a:gd name="connsiteY2" fmla="*/ 152400 h 174171"/>
              <a:gd name="connsiteX3" fmla="*/ 849085 w 849085"/>
              <a:gd name="connsiteY3" fmla="*/ 0 h 174171"/>
              <a:gd name="connsiteX4" fmla="*/ 849085 w 849085"/>
              <a:gd name="connsiteY4" fmla="*/ 0 h 174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085" h="174171">
                <a:moveTo>
                  <a:pt x="0" y="43542"/>
                </a:moveTo>
                <a:cubicBezTo>
                  <a:pt x="46264" y="78013"/>
                  <a:pt x="92529" y="112485"/>
                  <a:pt x="185057" y="130628"/>
                </a:cubicBezTo>
                <a:cubicBezTo>
                  <a:pt x="277585" y="148771"/>
                  <a:pt x="444500" y="174171"/>
                  <a:pt x="555171" y="152400"/>
                </a:cubicBezTo>
                <a:cubicBezTo>
                  <a:pt x="665842" y="130629"/>
                  <a:pt x="849085" y="0"/>
                  <a:pt x="849085" y="0"/>
                </a:cubicBezTo>
                <a:lnTo>
                  <a:pt x="849085" y="0"/>
                </a:lnTo>
              </a:path>
            </a:pathLst>
          </a:custGeom>
          <a:ln w="28575">
            <a:solidFill>
              <a:srgbClr val="00B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1" name="Group 50"/>
          <p:cNvGrpSpPr/>
          <p:nvPr/>
        </p:nvGrpSpPr>
        <p:grpSpPr>
          <a:xfrm>
            <a:off x="3476625" y="1052844"/>
            <a:ext cx="288471" cy="1273629"/>
            <a:chOff x="3505200" y="685800"/>
            <a:chExt cx="288471" cy="1273629"/>
          </a:xfrm>
        </p:grpSpPr>
        <p:sp>
          <p:nvSpPr>
            <p:cNvPr id="62" name="Oval 24"/>
            <p:cNvSpPr/>
            <p:nvPr/>
          </p:nvSpPr>
          <p:spPr>
            <a:xfrm>
              <a:off x="3505200" y="685800"/>
              <a:ext cx="76200" cy="76200"/>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63" name="Freeform 25"/>
            <p:cNvSpPr/>
            <p:nvPr/>
          </p:nvSpPr>
          <p:spPr>
            <a:xfrm>
              <a:off x="3603171" y="794657"/>
              <a:ext cx="190500" cy="1164772"/>
            </a:xfrm>
            <a:custGeom>
              <a:avLst/>
              <a:gdLst>
                <a:gd name="connsiteX0" fmla="*/ 163286 w 190500"/>
                <a:gd name="connsiteY0" fmla="*/ 1164772 h 1164772"/>
                <a:gd name="connsiteX1" fmla="*/ 163286 w 190500"/>
                <a:gd name="connsiteY1" fmla="*/ 576943 h 1164772"/>
                <a:gd name="connsiteX2" fmla="*/ 0 w 190500"/>
                <a:gd name="connsiteY2" fmla="*/ 0 h 1164772"/>
                <a:gd name="connsiteX3" fmla="*/ 0 w 190500"/>
                <a:gd name="connsiteY3" fmla="*/ 0 h 1164772"/>
              </a:gdLst>
              <a:ahLst/>
              <a:cxnLst>
                <a:cxn ang="0">
                  <a:pos x="connsiteX0" y="connsiteY0"/>
                </a:cxn>
                <a:cxn ang="0">
                  <a:pos x="connsiteX1" y="connsiteY1"/>
                </a:cxn>
                <a:cxn ang="0">
                  <a:pos x="connsiteX2" y="connsiteY2"/>
                </a:cxn>
                <a:cxn ang="0">
                  <a:pos x="connsiteX3" y="connsiteY3"/>
                </a:cxn>
              </a:cxnLst>
              <a:rect l="l" t="t" r="r" b="b"/>
              <a:pathLst>
                <a:path w="190500" h="1164772">
                  <a:moveTo>
                    <a:pt x="163286" y="1164772"/>
                  </a:moveTo>
                  <a:cubicBezTo>
                    <a:pt x="176893" y="967922"/>
                    <a:pt x="190500" y="771072"/>
                    <a:pt x="163286" y="576943"/>
                  </a:cubicBezTo>
                  <a:cubicBezTo>
                    <a:pt x="136072" y="382814"/>
                    <a:pt x="0" y="0"/>
                    <a:pt x="0" y="0"/>
                  </a:cubicBezTo>
                  <a:lnTo>
                    <a:pt x="0" y="0"/>
                  </a:lnTo>
                </a:path>
              </a:pathLst>
            </a:custGeom>
            <a:ln w="28575">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4" name="TextBox 63"/>
          <p:cNvSpPr txBox="1"/>
          <p:nvPr/>
        </p:nvSpPr>
        <p:spPr>
          <a:xfrm>
            <a:off x="3803196" y="790490"/>
            <a:ext cx="2438400" cy="338554"/>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Somatic Nervous System:</a:t>
            </a:r>
            <a:endParaRPr lang="en-US" sz="1600" b="1" dirty="0">
              <a:latin typeface="Times New Roman" panose="02020603050405020304" pitchFamily="18" charset="0"/>
              <a:cs typeface="Times New Roman" panose="02020603050405020304" pitchFamily="18" charset="0"/>
            </a:endParaRPr>
          </a:p>
        </p:txBody>
      </p:sp>
      <p:sp>
        <p:nvSpPr>
          <p:cNvPr id="65" name="TextBox 64"/>
          <p:cNvSpPr txBox="1"/>
          <p:nvPr/>
        </p:nvSpPr>
        <p:spPr>
          <a:xfrm>
            <a:off x="3803196" y="1095290"/>
            <a:ext cx="4953000" cy="46166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1- The entire distance from the CNS (spinal cord) to the effector is spanned by </a:t>
            </a:r>
            <a:r>
              <a:rPr lang="en-US" sz="1200" b="1" dirty="0" smtClean="0">
                <a:latin typeface="Times New Roman" panose="02020603050405020304" pitchFamily="18" charset="0"/>
                <a:cs typeface="Times New Roman" panose="02020603050405020304" pitchFamily="18" charset="0"/>
              </a:rPr>
              <a:t>one</a:t>
            </a:r>
            <a:r>
              <a:rPr lang="en-US" sz="1200" dirty="0" smtClean="0">
                <a:latin typeface="Times New Roman" panose="02020603050405020304" pitchFamily="18" charset="0"/>
                <a:cs typeface="Times New Roman" panose="02020603050405020304" pitchFamily="18" charset="0"/>
              </a:rPr>
              <a:t> neuron. </a:t>
            </a:r>
            <a:endParaRPr lang="en-US" sz="1200" dirty="0">
              <a:latin typeface="Times New Roman" panose="02020603050405020304" pitchFamily="18" charset="0"/>
              <a:cs typeface="Times New Roman" panose="02020603050405020304" pitchFamily="18" charset="0"/>
            </a:endParaRPr>
          </a:p>
        </p:txBody>
      </p:sp>
      <p:sp>
        <p:nvSpPr>
          <p:cNvPr id="66" name="Text Box 10"/>
          <p:cNvSpPr txBox="1">
            <a:spLocks noChangeArrowheads="1"/>
          </p:cNvSpPr>
          <p:nvPr/>
        </p:nvSpPr>
        <p:spPr bwMode="auto">
          <a:xfrm>
            <a:off x="6677025" y="3186444"/>
            <a:ext cx="1220527" cy="369332"/>
          </a:xfrm>
          <a:prstGeom prst="rect">
            <a:avLst/>
          </a:prstGeom>
          <a:noFill/>
          <a:ln w="9525">
            <a:noFill/>
            <a:miter lim="800000"/>
            <a:headEnd/>
            <a:tailEnd/>
          </a:ln>
        </p:spPr>
        <p:txBody>
          <a:bodyPr wrap="none" lIns="0" tIns="0" bIns="0">
            <a:spAutoFit/>
          </a:bodyPr>
          <a:lstStyle/>
          <a:p>
            <a:pPr algn="ctr"/>
            <a:r>
              <a:rPr lang="en-US" sz="1200" b="1" dirty="0">
                <a:latin typeface="Calibri" pitchFamily="34" charset="0"/>
              </a:rPr>
              <a:t>Somatic effectors</a:t>
            </a:r>
          </a:p>
          <a:p>
            <a:pPr algn="ctr"/>
            <a:r>
              <a:rPr lang="en-US" sz="1200" b="1" dirty="0">
                <a:latin typeface="Calibri" pitchFamily="34" charset="0"/>
              </a:rPr>
              <a:t>(skeletal muscles)</a:t>
            </a:r>
          </a:p>
        </p:txBody>
      </p:sp>
      <p:sp>
        <p:nvSpPr>
          <p:cNvPr id="67" name="Text Box 10"/>
          <p:cNvSpPr txBox="1">
            <a:spLocks noChangeArrowheads="1"/>
          </p:cNvSpPr>
          <p:nvPr/>
        </p:nvSpPr>
        <p:spPr bwMode="auto">
          <a:xfrm>
            <a:off x="3280143" y="2805444"/>
            <a:ext cx="606897" cy="307777"/>
          </a:xfrm>
          <a:prstGeom prst="rect">
            <a:avLst/>
          </a:prstGeom>
          <a:noFill/>
          <a:ln w="9525">
            <a:noFill/>
            <a:miter lim="800000"/>
            <a:headEnd/>
            <a:tailEnd/>
          </a:ln>
        </p:spPr>
        <p:txBody>
          <a:bodyPr wrap="none" lIns="0" tIns="0" bIns="0">
            <a:spAutoFit/>
          </a:bodyPr>
          <a:lstStyle/>
          <a:p>
            <a:pPr algn="ctr"/>
            <a:r>
              <a:rPr lang="en-US" sz="2000" b="1" dirty="0" smtClean="0">
                <a:latin typeface="Times New Roman" panose="02020603050405020304" pitchFamily="18" charset="0"/>
                <a:cs typeface="Times New Roman" panose="02020603050405020304" pitchFamily="18" charset="0"/>
              </a:rPr>
              <a:t>CNS</a:t>
            </a:r>
            <a:endParaRPr lang="en-US" sz="2000" b="1" dirty="0">
              <a:latin typeface="Times New Roman" panose="02020603050405020304" pitchFamily="18" charset="0"/>
              <a:cs typeface="Times New Roman" panose="02020603050405020304" pitchFamily="18" charset="0"/>
            </a:endParaRPr>
          </a:p>
        </p:txBody>
      </p:sp>
      <p:sp>
        <p:nvSpPr>
          <p:cNvPr id="68" name="Rectangle 6"/>
          <p:cNvSpPr>
            <a:spLocks noChangeArrowheads="1"/>
          </p:cNvSpPr>
          <p:nvPr/>
        </p:nvSpPr>
        <p:spPr bwMode="auto">
          <a:xfrm>
            <a:off x="6829425" y="2348244"/>
            <a:ext cx="891270" cy="184666"/>
          </a:xfrm>
          <a:prstGeom prst="rect">
            <a:avLst/>
          </a:prstGeom>
          <a:noFill/>
          <a:ln w="9525">
            <a:noFill/>
            <a:miter lim="800000"/>
            <a:headEnd/>
            <a:tailEnd/>
          </a:ln>
        </p:spPr>
        <p:txBody>
          <a:bodyPr wrap="none" lIns="0" tIns="0" rIns="0" bIns="0">
            <a:spAutoFit/>
          </a:bodyPr>
          <a:lstStyle/>
          <a:p>
            <a:r>
              <a:rPr lang="en-US" sz="1200" b="1" dirty="0" smtClean="0">
                <a:solidFill>
                  <a:srgbClr val="000000"/>
                </a:solidFill>
                <a:latin typeface="Times New Roman" panose="02020603050405020304" pitchFamily="18" charset="0"/>
                <a:cs typeface="Times New Roman" panose="02020603050405020304" pitchFamily="18" charset="0"/>
              </a:rPr>
              <a:t>Acetylcholine</a:t>
            </a:r>
            <a:endParaRPr lang="en-US" sz="1200" b="1" dirty="0">
              <a:latin typeface="Times New Roman" panose="02020603050405020304" pitchFamily="18" charset="0"/>
              <a:cs typeface="Times New Roman" panose="02020603050405020304" pitchFamily="18" charset="0"/>
            </a:endParaRPr>
          </a:p>
        </p:txBody>
      </p:sp>
      <p:sp>
        <p:nvSpPr>
          <p:cNvPr id="69" name="Text Box 9"/>
          <p:cNvSpPr txBox="1">
            <a:spLocks noChangeArrowheads="1"/>
          </p:cNvSpPr>
          <p:nvPr/>
        </p:nvSpPr>
        <p:spPr bwMode="auto">
          <a:xfrm>
            <a:off x="5076825" y="2468378"/>
            <a:ext cx="1524000" cy="184666"/>
          </a:xfrm>
          <a:prstGeom prst="rect">
            <a:avLst/>
          </a:prstGeom>
          <a:noFill/>
          <a:ln w="9525">
            <a:noFill/>
            <a:miter lim="800000"/>
            <a:headEnd/>
            <a:tailEnd/>
          </a:ln>
        </p:spPr>
        <p:txBody>
          <a:bodyPr wrap="square" lIns="0" tIns="0" bIns="0">
            <a:spAutoFit/>
          </a:bodyPr>
          <a:lstStyle/>
          <a:p>
            <a:pPr algn="ctr"/>
            <a:r>
              <a:rPr lang="en-US" sz="1200" b="1" dirty="0" smtClean="0">
                <a:latin typeface="Times New Roman" panose="02020603050405020304" pitchFamily="18" charset="0"/>
                <a:cs typeface="Times New Roman" panose="02020603050405020304" pitchFamily="18" charset="0"/>
              </a:rPr>
              <a:t>Myelinated fiber</a:t>
            </a:r>
            <a:endParaRPr lang="en-US" sz="1200" b="1" dirty="0">
              <a:latin typeface="Times New Roman" panose="02020603050405020304" pitchFamily="18" charset="0"/>
              <a:cs typeface="Times New Roman" panose="02020603050405020304" pitchFamily="18" charset="0"/>
            </a:endParaRPr>
          </a:p>
        </p:txBody>
      </p:sp>
      <p:sp>
        <p:nvSpPr>
          <p:cNvPr id="70" name="TextBox 69"/>
          <p:cNvSpPr txBox="1"/>
          <p:nvPr/>
        </p:nvSpPr>
        <p:spPr>
          <a:xfrm>
            <a:off x="3803196" y="1523944"/>
            <a:ext cx="3890825"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2- </a:t>
            </a:r>
            <a:r>
              <a:rPr lang="en-US" sz="1200" b="1" dirty="0" smtClean="0">
                <a:latin typeface="Times New Roman" panose="02020603050405020304" pitchFamily="18" charset="0"/>
                <a:cs typeface="Times New Roman" panose="02020603050405020304" pitchFamily="18" charset="0"/>
              </a:rPr>
              <a:t>Only acetylcholine </a:t>
            </a:r>
            <a:r>
              <a:rPr lang="en-US" sz="1200" dirty="0" smtClean="0">
                <a:latin typeface="Times New Roman" panose="02020603050405020304" pitchFamily="18" charset="0"/>
                <a:cs typeface="Times New Roman" panose="02020603050405020304" pitchFamily="18" charset="0"/>
              </a:rPr>
              <a:t>is employed as neurotransmitter.</a:t>
            </a:r>
            <a:endParaRPr lang="en-US" sz="1200" dirty="0">
              <a:latin typeface="Times New Roman" panose="02020603050405020304" pitchFamily="18" charset="0"/>
              <a:cs typeface="Times New Roman" panose="02020603050405020304" pitchFamily="18" charset="0"/>
            </a:endParaRPr>
          </a:p>
        </p:txBody>
      </p:sp>
      <p:pic>
        <p:nvPicPr>
          <p:cNvPr id="71" name="Picture 3"/>
          <p:cNvPicPr>
            <a:picLocks noChangeAspect="1" noChangeArrowheads="1"/>
          </p:cNvPicPr>
          <p:nvPr/>
        </p:nvPicPr>
        <p:blipFill>
          <a:blip r:embed="rId7" cstate="print">
            <a:lum bright="-7000" contrast="15000"/>
          </a:blip>
          <a:srcRect/>
          <a:stretch>
            <a:fillRect/>
          </a:stretch>
        </p:blipFill>
        <p:spPr bwMode="auto">
          <a:xfrm>
            <a:off x="2409825" y="5015244"/>
            <a:ext cx="6296025" cy="1839645"/>
          </a:xfrm>
          <a:prstGeom prst="rect">
            <a:avLst/>
          </a:prstGeom>
          <a:noFill/>
          <a:ln w="9525">
            <a:noFill/>
            <a:miter lim="800000"/>
            <a:headEnd/>
            <a:tailEnd/>
          </a:ln>
        </p:spPr>
      </p:pic>
      <p:sp>
        <p:nvSpPr>
          <p:cNvPr id="72" name="TextBox 71"/>
          <p:cNvSpPr txBox="1"/>
          <p:nvPr/>
        </p:nvSpPr>
        <p:spPr>
          <a:xfrm>
            <a:off x="3732439" y="3702967"/>
            <a:ext cx="3352800" cy="338554"/>
          </a:xfrm>
          <a:prstGeom prst="rect">
            <a:avLst/>
          </a:prstGeom>
          <a:noFill/>
        </p:spPr>
        <p:txBody>
          <a:bodyPr wrap="square" rtlCol="0">
            <a:spAutoFit/>
          </a:bodyPr>
          <a:lstStyle/>
          <a:p>
            <a:r>
              <a:rPr lang="en-US" sz="1600" b="1" dirty="0" smtClean="0">
                <a:latin typeface="Times New Roman" panose="02020603050405020304" pitchFamily="18" charset="0"/>
                <a:cs typeface="Times New Roman" panose="02020603050405020304" pitchFamily="18" charset="0"/>
              </a:rPr>
              <a:t>Autonomic Nervous System:</a:t>
            </a:r>
            <a:endParaRPr lang="en-US" sz="1600" b="1" dirty="0">
              <a:latin typeface="Times New Roman" panose="02020603050405020304" pitchFamily="18" charset="0"/>
              <a:cs typeface="Times New Roman" panose="02020603050405020304" pitchFamily="18" charset="0"/>
            </a:endParaRPr>
          </a:p>
        </p:txBody>
      </p:sp>
      <p:sp>
        <p:nvSpPr>
          <p:cNvPr id="73" name="TextBox 72"/>
          <p:cNvSpPr txBox="1"/>
          <p:nvPr/>
        </p:nvSpPr>
        <p:spPr>
          <a:xfrm>
            <a:off x="3676650" y="4013758"/>
            <a:ext cx="5029200" cy="46166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1- The entire distance from the CNS spinal cord) to the effector is spanned by</a:t>
            </a:r>
            <a:r>
              <a:rPr lang="en-US" sz="1200" b="1" dirty="0" smtClean="0">
                <a:latin typeface="Times New Roman" panose="02020603050405020304" pitchFamily="18" charset="0"/>
                <a:cs typeface="Times New Roman" panose="02020603050405020304" pitchFamily="18" charset="0"/>
              </a:rPr>
              <a:t> two </a:t>
            </a:r>
            <a:r>
              <a:rPr lang="en-US" sz="1200" dirty="0" smtClean="0">
                <a:latin typeface="Times New Roman" panose="02020603050405020304" pitchFamily="18" charset="0"/>
                <a:cs typeface="Times New Roman" panose="02020603050405020304" pitchFamily="18" charset="0"/>
              </a:rPr>
              <a:t>neurons. </a:t>
            </a:r>
            <a:endParaRPr lang="en-US" sz="1200" dirty="0">
              <a:latin typeface="Times New Roman" panose="02020603050405020304" pitchFamily="18" charset="0"/>
              <a:cs typeface="Times New Roman" panose="02020603050405020304" pitchFamily="18" charset="0"/>
            </a:endParaRPr>
          </a:p>
        </p:txBody>
      </p:sp>
      <p:sp>
        <p:nvSpPr>
          <p:cNvPr id="74" name="TextBox 73"/>
          <p:cNvSpPr txBox="1"/>
          <p:nvPr/>
        </p:nvSpPr>
        <p:spPr>
          <a:xfrm>
            <a:off x="3669846" y="4405643"/>
            <a:ext cx="4953000" cy="646331"/>
          </a:xfrm>
          <a:prstGeom prst="rect">
            <a:avLst/>
          </a:prstGeom>
          <a:noFill/>
        </p:spPr>
        <p:txBody>
          <a:bodyPr wrap="square" rtlCol="0">
            <a:spAutoFit/>
          </a:bodyPr>
          <a:lstStyle/>
          <a:p>
            <a:pPr algn="just"/>
            <a:r>
              <a:rPr lang="en-US" sz="1200" dirty="0" smtClean="0">
                <a:latin typeface="Times New Roman" panose="02020603050405020304" pitchFamily="18" charset="0"/>
                <a:cs typeface="Times New Roman" panose="02020603050405020304" pitchFamily="18" charset="0"/>
              </a:rPr>
              <a:t>2- </a:t>
            </a:r>
            <a:r>
              <a:rPr lang="en-US" sz="1200" b="1" dirty="0" smtClean="0">
                <a:latin typeface="Times New Roman" panose="02020603050405020304" pitchFamily="18" charset="0"/>
                <a:cs typeface="Times New Roman" panose="02020603050405020304" pitchFamily="18" charset="0"/>
              </a:rPr>
              <a:t>Only acetylcholine </a:t>
            </a:r>
            <a:r>
              <a:rPr lang="en-US" sz="1200" dirty="0" smtClean="0">
                <a:latin typeface="Times New Roman" panose="02020603050405020304" pitchFamily="18" charset="0"/>
                <a:cs typeface="Times New Roman" panose="02020603050405020304" pitchFamily="18" charset="0"/>
              </a:rPr>
              <a:t>is employed as neurotransmitter in the </a:t>
            </a:r>
            <a:r>
              <a:rPr lang="en-US" sz="1200" b="1" dirty="0" smtClean="0">
                <a:latin typeface="Times New Roman" panose="02020603050405020304" pitchFamily="18" charset="0"/>
                <a:cs typeface="Times New Roman" panose="02020603050405020304" pitchFamily="18" charset="0"/>
              </a:rPr>
              <a:t>preganglionic </a:t>
            </a:r>
            <a:r>
              <a:rPr lang="en-US" sz="1200" dirty="0" smtClean="0">
                <a:latin typeface="Times New Roman" panose="02020603050405020304" pitchFamily="18" charset="0"/>
                <a:cs typeface="Times New Roman" panose="02020603050405020304" pitchFamily="18" charset="0"/>
              </a:rPr>
              <a:t>neuron, but </a:t>
            </a:r>
            <a:r>
              <a:rPr lang="en-US" sz="1200" b="1" dirty="0" smtClean="0">
                <a:latin typeface="Times New Roman" panose="02020603050405020304" pitchFamily="18" charset="0"/>
                <a:cs typeface="Times New Roman" panose="02020603050405020304" pitchFamily="18" charset="0"/>
              </a:rPr>
              <a:t>postganglionic neurons </a:t>
            </a:r>
            <a:r>
              <a:rPr lang="en-US" sz="1200" dirty="0" smtClean="0">
                <a:latin typeface="Times New Roman" panose="02020603050405020304" pitchFamily="18" charset="0"/>
                <a:cs typeface="Times New Roman" panose="02020603050405020304" pitchFamily="18" charset="0"/>
              </a:rPr>
              <a:t>can employ</a:t>
            </a:r>
            <a:r>
              <a:rPr lang="en-US" sz="1200" b="1" dirty="0" smtClean="0">
                <a:latin typeface="Times New Roman" panose="02020603050405020304" pitchFamily="18" charset="0"/>
                <a:cs typeface="Times New Roman" panose="02020603050405020304" pitchFamily="18" charset="0"/>
              </a:rPr>
              <a:t> either acetylcholine or norepinephrine.</a:t>
            </a:r>
            <a:endParaRPr lang="en-US" sz="1200" b="1" dirty="0">
              <a:latin typeface="Times New Roman" panose="02020603050405020304" pitchFamily="18" charset="0"/>
              <a:cs typeface="Times New Roman" panose="02020603050405020304" pitchFamily="18" charset="0"/>
            </a:endParaRPr>
          </a:p>
        </p:txBody>
      </p:sp>
      <p:sp>
        <p:nvSpPr>
          <p:cNvPr id="75" name="Text Box 17"/>
          <p:cNvSpPr txBox="1">
            <a:spLocks noChangeArrowheads="1"/>
          </p:cNvSpPr>
          <p:nvPr/>
        </p:nvSpPr>
        <p:spPr bwMode="auto">
          <a:xfrm>
            <a:off x="4772025" y="6539244"/>
            <a:ext cx="2286000" cy="215444"/>
          </a:xfrm>
          <a:prstGeom prst="rect">
            <a:avLst/>
          </a:prstGeom>
          <a:noFill/>
          <a:ln w="9525">
            <a:noFill/>
            <a:miter lim="800000"/>
            <a:headEnd/>
            <a:tailEnd/>
          </a:ln>
        </p:spPr>
        <p:txBody>
          <a:bodyPr wrap="square" lIns="0" tIns="0" bIns="0">
            <a:spAutoFit/>
          </a:bodyPr>
          <a:lstStyle/>
          <a:p>
            <a:pPr algn="ctr"/>
            <a:r>
              <a:rPr lang="en-US" sz="1400" b="1" dirty="0" smtClean="0">
                <a:latin typeface="Times New Roman" panose="02020603050405020304" pitchFamily="18" charset="0"/>
                <a:cs typeface="Times New Roman" panose="02020603050405020304" pitchFamily="18" charset="0"/>
              </a:rPr>
              <a:t>Autonomic ganglion</a:t>
            </a:r>
            <a:endParaRPr lang="en-US" sz="1400" b="1" dirty="0">
              <a:latin typeface="Times New Roman" panose="02020603050405020304" pitchFamily="18" charset="0"/>
              <a:cs typeface="Times New Roman" panose="02020603050405020304" pitchFamily="18" charset="0"/>
            </a:endParaRPr>
          </a:p>
        </p:txBody>
      </p:sp>
      <p:grpSp>
        <p:nvGrpSpPr>
          <p:cNvPr id="76" name="Group 51"/>
          <p:cNvGrpSpPr/>
          <p:nvPr/>
        </p:nvGrpSpPr>
        <p:grpSpPr>
          <a:xfrm>
            <a:off x="3324225" y="5777244"/>
            <a:ext cx="1143000" cy="826532"/>
            <a:chOff x="3352800" y="5410200"/>
            <a:chExt cx="1143000" cy="826532"/>
          </a:xfrm>
        </p:grpSpPr>
        <p:sp>
          <p:nvSpPr>
            <p:cNvPr id="77" name="Text Box 17"/>
            <p:cNvSpPr txBox="1">
              <a:spLocks noChangeArrowheads="1"/>
            </p:cNvSpPr>
            <p:nvPr/>
          </p:nvSpPr>
          <p:spPr bwMode="auto">
            <a:xfrm>
              <a:off x="3352800" y="5867400"/>
              <a:ext cx="1143000" cy="369332"/>
            </a:xfrm>
            <a:prstGeom prst="rect">
              <a:avLst/>
            </a:prstGeom>
            <a:noFill/>
            <a:ln w="9525">
              <a:noFill/>
              <a:miter lim="800000"/>
              <a:headEnd/>
              <a:tailEnd/>
            </a:ln>
          </p:spPr>
          <p:txBody>
            <a:bodyPr wrap="square" lIns="0" tIns="0" bIns="0">
              <a:spAutoFit/>
            </a:bodyPr>
            <a:lstStyle/>
            <a:p>
              <a:pPr algn="ctr"/>
              <a:r>
                <a:rPr lang="en-US" sz="1200" b="1" dirty="0" smtClean="0">
                  <a:latin typeface="Times New Roman" panose="02020603050405020304" pitchFamily="18" charset="0"/>
                  <a:cs typeface="Times New Roman" panose="02020603050405020304" pitchFamily="18" charset="0"/>
                </a:rPr>
                <a:t>Preganglionic neuron</a:t>
              </a:r>
              <a:endParaRPr lang="en-US" sz="1200" b="1" dirty="0">
                <a:latin typeface="Times New Roman" panose="02020603050405020304" pitchFamily="18" charset="0"/>
                <a:cs typeface="Times New Roman" panose="02020603050405020304" pitchFamily="18" charset="0"/>
              </a:endParaRPr>
            </a:p>
          </p:txBody>
        </p:sp>
        <p:cxnSp>
          <p:nvCxnSpPr>
            <p:cNvPr id="78" name="Straight Connector 43"/>
            <p:cNvCxnSpPr/>
            <p:nvPr/>
          </p:nvCxnSpPr>
          <p:spPr>
            <a:xfrm rot="5400000">
              <a:off x="3429000" y="5638800"/>
              <a:ext cx="4572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79" name="Group 52"/>
          <p:cNvGrpSpPr/>
          <p:nvPr/>
        </p:nvGrpSpPr>
        <p:grpSpPr>
          <a:xfrm>
            <a:off x="5534025" y="5243844"/>
            <a:ext cx="1143000" cy="838200"/>
            <a:chOff x="5562600" y="4876800"/>
            <a:chExt cx="1143000" cy="838200"/>
          </a:xfrm>
        </p:grpSpPr>
        <p:sp>
          <p:nvSpPr>
            <p:cNvPr id="80" name="Text Box 17"/>
            <p:cNvSpPr txBox="1">
              <a:spLocks noChangeArrowheads="1"/>
            </p:cNvSpPr>
            <p:nvPr/>
          </p:nvSpPr>
          <p:spPr bwMode="auto">
            <a:xfrm>
              <a:off x="5562600" y="4876800"/>
              <a:ext cx="1143000" cy="369332"/>
            </a:xfrm>
            <a:prstGeom prst="rect">
              <a:avLst/>
            </a:prstGeom>
            <a:noFill/>
            <a:ln w="9525">
              <a:noFill/>
              <a:miter lim="800000"/>
              <a:headEnd/>
              <a:tailEnd/>
            </a:ln>
          </p:spPr>
          <p:txBody>
            <a:bodyPr wrap="square" lIns="0" tIns="0" bIns="0">
              <a:spAutoFit/>
            </a:bodyPr>
            <a:lstStyle/>
            <a:p>
              <a:pPr algn="ctr"/>
              <a:r>
                <a:rPr lang="en-US" sz="1200" b="1" dirty="0" smtClean="0">
                  <a:latin typeface="Times New Roman" panose="02020603050405020304" pitchFamily="18" charset="0"/>
                  <a:cs typeface="Times New Roman" panose="02020603050405020304" pitchFamily="18" charset="0"/>
                </a:rPr>
                <a:t>Postganglionic neuron</a:t>
              </a:r>
              <a:endParaRPr lang="en-US" sz="1200" b="1" dirty="0">
                <a:latin typeface="Times New Roman" panose="02020603050405020304" pitchFamily="18" charset="0"/>
                <a:cs typeface="Times New Roman" panose="02020603050405020304" pitchFamily="18" charset="0"/>
              </a:endParaRPr>
            </a:p>
          </p:txBody>
        </p:sp>
        <p:cxnSp>
          <p:nvCxnSpPr>
            <p:cNvPr id="81" name="Straight Connector 46"/>
            <p:cNvCxnSpPr/>
            <p:nvPr/>
          </p:nvCxnSpPr>
          <p:spPr>
            <a:xfrm rot="5400000" flipH="1" flipV="1">
              <a:off x="5867400" y="5486400"/>
              <a:ext cx="457200"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82" name="Rectangle 6"/>
          <p:cNvSpPr>
            <a:spLocks noChangeArrowheads="1"/>
          </p:cNvSpPr>
          <p:nvPr/>
        </p:nvSpPr>
        <p:spPr bwMode="auto">
          <a:xfrm>
            <a:off x="5153025" y="5777244"/>
            <a:ext cx="891270" cy="184666"/>
          </a:xfrm>
          <a:prstGeom prst="rect">
            <a:avLst/>
          </a:prstGeom>
          <a:noFill/>
          <a:ln w="9525">
            <a:noFill/>
            <a:miter lim="800000"/>
            <a:headEnd/>
            <a:tailEnd/>
          </a:ln>
        </p:spPr>
        <p:txBody>
          <a:bodyPr wrap="none" lIns="0" tIns="0" rIns="0" bIns="0">
            <a:spAutoFit/>
          </a:bodyPr>
          <a:lstStyle/>
          <a:p>
            <a:r>
              <a:rPr lang="en-US" sz="1200" b="1" dirty="0" smtClean="0">
                <a:solidFill>
                  <a:srgbClr val="000000"/>
                </a:solidFill>
                <a:latin typeface="Times New Roman" panose="02020603050405020304" pitchFamily="18" charset="0"/>
                <a:cs typeface="Times New Roman" panose="02020603050405020304" pitchFamily="18" charset="0"/>
              </a:rPr>
              <a:t>Acetylcholine</a:t>
            </a:r>
            <a:endParaRPr lang="en-US" sz="1200" b="1" dirty="0">
              <a:latin typeface="Times New Roman" panose="02020603050405020304" pitchFamily="18" charset="0"/>
              <a:cs typeface="Times New Roman" panose="02020603050405020304" pitchFamily="18" charset="0"/>
            </a:endParaRPr>
          </a:p>
        </p:txBody>
      </p:sp>
      <p:sp>
        <p:nvSpPr>
          <p:cNvPr id="83" name="Rectangle 6"/>
          <p:cNvSpPr>
            <a:spLocks noChangeArrowheads="1"/>
          </p:cNvSpPr>
          <p:nvPr/>
        </p:nvSpPr>
        <p:spPr bwMode="auto">
          <a:xfrm>
            <a:off x="6448425" y="5624844"/>
            <a:ext cx="1371600" cy="369332"/>
          </a:xfrm>
          <a:prstGeom prst="rect">
            <a:avLst/>
          </a:prstGeom>
          <a:noFill/>
          <a:ln w="9525">
            <a:noFill/>
            <a:miter lim="800000"/>
            <a:headEnd/>
            <a:tailEnd/>
          </a:ln>
        </p:spPr>
        <p:txBody>
          <a:bodyPr wrap="square" lIns="0" tIns="0" rIns="0" bIns="0">
            <a:spAutoFit/>
          </a:bodyPr>
          <a:lstStyle/>
          <a:p>
            <a:r>
              <a:rPr lang="en-US" sz="1200" b="1" dirty="0" smtClean="0">
                <a:solidFill>
                  <a:srgbClr val="000000"/>
                </a:solidFill>
                <a:latin typeface="Times New Roman" panose="02020603050405020304" pitchFamily="18" charset="0"/>
                <a:cs typeface="Times New Roman" panose="02020603050405020304" pitchFamily="18" charset="0"/>
              </a:rPr>
              <a:t>Acetylcholine or Norepinephrine</a:t>
            </a:r>
            <a:endParaRPr lang="en-US" sz="1200" b="1" dirty="0">
              <a:latin typeface="Times New Roman" panose="02020603050405020304" pitchFamily="18" charset="0"/>
              <a:cs typeface="Times New Roman" panose="02020603050405020304" pitchFamily="18" charset="0"/>
            </a:endParaRPr>
          </a:p>
        </p:txBody>
      </p:sp>
      <p:sp>
        <p:nvSpPr>
          <p:cNvPr id="84" name="Oval 41"/>
          <p:cNvSpPr/>
          <p:nvPr/>
        </p:nvSpPr>
        <p:spPr>
          <a:xfrm>
            <a:off x="1190625" y="6005844"/>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Заголовок 1"/>
          <p:cNvSpPr txBox="1">
            <a:spLocks/>
          </p:cNvSpPr>
          <p:nvPr/>
        </p:nvSpPr>
        <p:spPr>
          <a:xfrm>
            <a:off x="504825" y="116632"/>
            <a:ext cx="8118021" cy="631070"/>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marL="0" lvl="1" algn="ctr"/>
            <a:r>
              <a:rPr lang="en-US" sz="3000" cap="all" spc="-80" dirty="0">
                <a:latin typeface="Times New Roman" panose="02020603050405020304" pitchFamily="18" charset="0"/>
                <a:ea typeface="Verdana" panose="020B0604030504040204" pitchFamily="34" charset="0"/>
                <a:cs typeface="Times New Roman" panose="02020603050405020304" pitchFamily="18" charset="0"/>
              </a:rPr>
              <a:t>Autonomic Output Pathways</a:t>
            </a:r>
          </a:p>
        </p:txBody>
      </p:sp>
      <p:pic>
        <p:nvPicPr>
          <p:cNvPr id="86" name="image1.png" descr="image1.png"/>
          <p:cNvPicPr>
            <a:picLocks noChangeAspect="1"/>
          </p:cNvPicPr>
          <p:nvPr/>
        </p:nvPicPr>
        <p:blipFill>
          <a:blip r:embed="rId8"/>
          <a:stretch>
            <a:fillRect/>
          </a:stretch>
        </p:blipFill>
        <p:spPr>
          <a:xfrm>
            <a:off x="179512" y="198324"/>
            <a:ext cx="782513" cy="682016"/>
          </a:xfrm>
          <a:prstGeom prst="rect">
            <a:avLst/>
          </a:prstGeom>
          <a:ln w="12700" cap="flat">
            <a:noFill/>
            <a:miter lim="400000"/>
          </a:ln>
          <a:effectLst/>
        </p:spPr>
      </p:pic>
      <p:cxnSp>
        <p:nvCxnSpPr>
          <p:cNvPr id="87" name="Прямая соединительная линия 86"/>
          <p:cNvCxnSpPr/>
          <p:nvPr/>
        </p:nvCxnSpPr>
        <p:spPr>
          <a:xfrm>
            <a:off x="1043608" y="764704"/>
            <a:ext cx="7545303" cy="0"/>
          </a:xfrm>
          <a:prstGeom prst="line">
            <a:avLst/>
          </a:prstGeom>
        </p:spPr>
        <p:style>
          <a:lnRef idx="1">
            <a:schemeClr val="accent1"/>
          </a:lnRef>
          <a:fillRef idx="0">
            <a:schemeClr val="accent1"/>
          </a:fillRef>
          <a:effectRef idx="0">
            <a:schemeClr val="accent1"/>
          </a:effectRef>
          <a:fontRef idx="minor">
            <a:schemeClr val="tx1"/>
          </a:fontRef>
        </p:style>
      </p:cxnSp>
      <p:pic>
        <p:nvPicPr>
          <p:cNvPr id="88" name="Picture 2" descr="C:\Users\Даурен\Desktop\AlFarabi\pics\wqerty.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a:off x="7655064" y="-182171"/>
            <a:ext cx="1149950" cy="153778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625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p:cNvCxnSpPr/>
          <p:nvPr/>
        </p:nvCxnSpPr>
        <p:spPr>
          <a:xfrm>
            <a:off x="421811" y="1196752"/>
            <a:ext cx="816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1.png" descr="image1.png"/>
          <p:cNvPicPr>
            <a:picLocks noChangeAspect="1"/>
          </p:cNvPicPr>
          <p:nvPr/>
        </p:nvPicPr>
        <p:blipFill>
          <a:blip r:embed="rId3"/>
          <a:stretch>
            <a:fillRect/>
          </a:stretch>
        </p:blipFill>
        <p:spPr>
          <a:xfrm>
            <a:off x="179512" y="198324"/>
            <a:ext cx="936104" cy="815882"/>
          </a:xfrm>
          <a:prstGeom prst="rect">
            <a:avLst/>
          </a:prstGeom>
          <a:ln w="12700" cap="flat">
            <a:noFill/>
            <a:miter lim="400000"/>
          </a:ln>
          <a:effectLst/>
        </p:spPr>
      </p:pic>
      <p:pic>
        <p:nvPicPr>
          <p:cNvPr id="5123" name="Picture 3" descr="C:\Users\Даурен\Desktop\AlFarabi\pics\3twre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931" y="1268760"/>
            <a:ext cx="7830992" cy="2294186"/>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1"/>
          <p:cNvSpPr txBox="1">
            <a:spLocks/>
          </p:cNvSpPr>
          <p:nvPr/>
        </p:nvSpPr>
        <p:spPr>
          <a:xfrm>
            <a:off x="1763688" y="159420"/>
            <a:ext cx="5638748" cy="96375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marL="0" lvl="1" algn="ctr">
              <a:spcBef>
                <a:spcPct val="0"/>
              </a:spcBef>
            </a:pPr>
            <a:r>
              <a:rPr lang="en-US" sz="3300" cap="all" spc="-80" dirty="0">
                <a:latin typeface="Times New Roman" panose="02020603050405020304" pitchFamily="18" charset="0"/>
                <a:ea typeface="Verdana" panose="020B0604030504040204" pitchFamily="34" charset="0"/>
                <a:cs typeface="Times New Roman" panose="02020603050405020304" pitchFamily="18" charset="0"/>
              </a:rPr>
              <a:t>General Properties of the Autonomic Nervous </a:t>
            </a:r>
            <a:r>
              <a:rPr lang="en-US" sz="3300" cap="all" spc="-80" dirty="0" smtClean="0">
                <a:latin typeface="Times New Roman" panose="02020603050405020304" pitchFamily="18" charset="0"/>
                <a:ea typeface="Verdana" panose="020B0604030504040204" pitchFamily="34" charset="0"/>
                <a:cs typeface="Times New Roman" panose="02020603050405020304" pitchFamily="18" charset="0"/>
              </a:rPr>
              <a:t>System</a:t>
            </a:r>
            <a:endParaRPr lang="en-US" sz="3300" cap="all" spc="-80" dirty="0">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14" name="Picture 2" descr="C:\Users\Даурен\Desktop\AlFarabi\pics\et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6721" y="5290728"/>
            <a:ext cx="3131417" cy="156570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5" name="Rectangle 4"/>
          <p:cNvSpPr/>
          <p:nvPr/>
        </p:nvSpPr>
        <p:spPr>
          <a:xfrm>
            <a:off x="426598" y="4363363"/>
            <a:ext cx="7673794" cy="584775"/>
          </a:xfrm>
          <a:prstGeom prst="rect">
            <a:avLst/>
          </a:prstGeom>
        </p:spPr>
        <p:txBody>
          <a:bodyPr wrap="square">
            <a:spAutoFit/>
          </a:bodyPr>
          <a:lstStyle/>
          <a:p>
            <a:pPr marL="0" lvl="1"/>
            <a:r>
              <a:rPr lang="en-US" sz="1600" b="1" dirty="0" smtClean="0">
                <a:latin typeface="Times New Roman" panose="02020603050405020304" pitchFamily="18" charset="0"/>
                <a:cs typeface="Times New Roman" panose="02020603050405020304" pitchFamily="18" charset="0"/>
              </a:rPr>
              <a:t>Denervation hypersensitivity : </a:t>
            </a:r>
            <a:r>
              <a:rPr lang="en-US" sz="1600" dirty="0" smtClean="0">
                <a:latin typeface="Times New Roman" panose="02020603050405020304" pitchFamily="18" charset="0"/>
                <a:cs typeface="Times New Roman" panose="02020603050405020304" pitchFamily="18" charset="0"/>
              </a:rPr>
              <a:t>It is an exaggerated response of cardiac and smooth muscle if autonomic nerves are severed damaged.</a:t>
            </a:r>
          </a:p>
        </p:txBody>
      </p:sp>
      <p:sp>
        <p:nvSpPr>
          <p:cNvPr id="16" name="TextBox 15"/>
          <p:cNvSpPr txBox="1"/>
          <p:nvPr/>
        </p:nvSpPr>
        <p:spPr>
          <a:xfrm>
            <a:off x="411940" y="3717032"/>
            <a:ext cx="7782984"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The heart beats at its own intrinsic rate of about 100 beats/min. The parasympathetic tone holds the resting heart rate down to about 70 to 80 beats/min.</a:t>
            </a: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857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54"/>
          <p:cNvGrpSpPr/>
          <p:nvPr/>
        </p:nvGrpSpPr>
        <p:grpSpPr>
          <a:xfrm>
            <a:off x="438150" y="1885146"/>
            <a:ext cx="3400730" cy="4905375"/>
            <a:chOff x="381000" y="1447800"/>
            <a:chExt cx="3400730" cy="4905375"/>
          </a:xfrm>
        </p:grpSpPr>
        <p:pic>
          <p:nvPicPr>
            <p:cNvPr id="48" name="Picture 2"/>
            <p:cNvPicPr>
              <a:picLocks noChangeAspect="1" noChangeArrowheads="1"/>
            </p:cNvPicPr>
            <p:nvPr/>
          </p:nvPicPr>
          <p:blipFill>
            <a:blip r:embed="rId3" cstate="print"/>
            <a:srcRect/>
            <a:stretch>
              <a:fillRect/>
            </a:stretch>
          </p:blipFill>
          <p:spPr bwMode="auto">
            <a:xfrm>
              <a:off x="381000" y="1447800"/>
              <a:ext cx="2362200" cy="4905375"/>
            </a:xfrm>
            <a:prstGeom prst="rect">
              <a:avLst/>
            </a:prstGeom>
            <a:noFill/>
            <a:ln w="9525">
              <a:noFill/>
              <a:miter lim="800000"/>
              <a:headEnd/>
              <a:tailEnd/>
            </a:ln>
          </p:spPr>
        </p:pic>
        <p:sp>
          <p:nvSpPr>
            <p:cNvPr id="49" name="Oval 8"/>
            <p:cNvSpPr/>
            <p:nvPr/>
          </p:nvSpPr>
          <p:spPr>
            <a:xfrm>
              <a:off x="2133600" y="4953000"/>
              <a:ext cx="152400" cy="152400"/>
            </a:xfrm>
            <a:prstGeom prst="ellipse">
              <a:avLst/>
            </a:prstGeom>
            <a:solidFill>
              <a:schemeClr val="accent1"/>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50" name="Picture 3"/>
            <p:cNvPicPr>
              <a:picLocks noChangeAspect="1" noChangeArrowheads="1"/>
            </p:cNvPicPr>
            <p:nvPr/>
          </p:nvPicPr>
          <p:blipFill>
            <a:blip r:embed="rId4" cstate="print"/>
            <a:srcRect/>
            <a:stretch>
              <a:fillRect/>
            </a:stretch>
          </p:blipFill>
          <p:spPr bwMode="auto">
            <a:xfrm>
              <a:off x="2971800" y="5105400"/>
              <a:ext cx="809930" cy="1066800"/>
            </a:xfrm>
            <a:prstGeom prst="rect">
              <a:avLst/>
            </a:prstGeom>
            <a:noFill/>
            <a:ln w="9525">
              <a:noFill/>
              <a:miter lim="800000"/>
              <a:headEnd/>
              <a:tailEnd/>
            </a:ln>
          </p:spPr>
        </p:pic>
        <p:sp>
          <p:nvSpPr>
            <p:cNvPr id="51" name="Oval 9"/>
            <p:cNvSpPr/>
            <p:nvPr/>
          </p:nvSpPr>
          <p:spPr>
            <a:xfrm>
              <a:off x="3124200" y="5334000"/>
              <a:ext cx="152400" cy="152400"/>
            </a:xfrm>
            <a:prstGeom prst="ellipse">
              <a:avLst/>
            </a:prstGeom>
            <a:solidFill>
              <a:schemeClr val="accent1"/>
            </a:solidFill>
            <a:ln>
              <a:solidFill>
                <a:schemeClr val="accent6">
                  <a:lumMod val="7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sp>
        <p:nvSpPr>
          <p:cNvPr id="9" name="Заголовок 1"/>
          <p:cNvSpPr txBox="1">
            <a:spLocks/>
          </p:cNvSpPr>
          <p:nvPr/>
        </p:nvSpPr>
        <p:spPr>
          <a:xfrm>
            <a:off x="1763688" y="159420"/>
            <a:ext cx="5638748" cy="96375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marL="0" lvl="1" algn="ctr">
              <a:spcBef>
                <a:spcPct val="0"/>
              </a:spcBef>
            </a:pP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Anatomy </a:t>
            </a:r>
            <a:r>
              <a:rPr lang="en-US" sz="3100" cap="all" spc="-80" dirty="0">
                <a:latin typeface="Times New Roman" panose="02020603050405020304" pitchFamily="18" charset="0"/>
                <a:ea typeface="Verdana" panose="020B0604030504040204" pitchFamily="34" charset="0"/>
                <a:cs typeface="Times New Roman" panose="02020603050405020304" pitchFamily="18" charset="0"/>
              </a:rPr>
              <a:t>of the Autonomic Nervous </a:t>
            </a: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System</a:t>
            </a:r>
            <a:endParaRPr lang="en-US" sz="3100" cap="all" spc="-8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0" name="Прямая соединительная линия 9"/>
          <p:cNvCxnSpPr/>
          <p:nvPr/>
        </p:nvCxnSpPr>
        <p:spPr>
          <a:xfrm>
            <a:off x="421811" y="1196752"/>
            <a:ext cx="816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1.png" descr="image1.png"/>
          <p:cNvPicPr>
            <a:picLocks noChangeAspect="1"/>
          </p:cNvPicPr>
          <p:nvPr/>
        </p:nvPicPr>
        <p:blipFill>
          <a:blip r:embed="rId5"/>
          <a:stretch>
            <a:fillRect/>
          </a:stretch>
        </p:blipFill>
        <p:spPr>
          <a:xfrm>
            <a:off x="179512" y="198324"/>
            <a:ext cx="936104" cy="815882"/>
          </a:xfrm>
          <a:prstGeom prst="rect">
            <a:avLst/>
          </a:prstGeom>
          <a:ln w="12700" cap="flat">
            <a:noFill/>
            <a:miter lim="400000"/>
          </a:ln>
          <a:effectLst/>
        </p:spPr>
      </p:pic>
      <p:sp>
        <p:nvSpPr>
          <p:cNvPr id="52" name="Freeform 11"/>
          <p:cNvSpPr/>
          <p:nvPr/>
        </p:nvSpPr>
        <p:spPr>
          <a:xfrm>
            <a:off x="1504950" y="3256747"/>
            <a:ext cx="304800" cy="1905000"/>
          </a:xfrm>
          <a:custGeom>
            <a:avLst/>
            <a:gdLst>
              <a:gd name="connsiteX0" fmla="*/ 560614 w 560614"/>
              <a:gd name="connsiteY0" fmla="*/ 1331685 h 1331685"/>
              <a:gd name="connsiteX1" fmla="*/ 397328 w 560614"/>
              <a:gd name="connsiteY1" fmla="*/ 1059542 h 1331685"/>
              <a:gd name="connsiteX2" fmla="*/ 190499 w 560614"/>
              <a:gd name="connsiteY2" fmla="*/ 308428 h 1331685"/>
              <a:gd name="connsiteX3" fmla="*/ 27214 w 560614"/>
              <a:gd name="connsiteY3" fmla="*/ 47171 h 1331685"/>
              <a:gd name="connsiteX4" fmla="*/ 27214 w 560614"/>
              <a:gd name="connsiteY4" fmla="*/ 25399 h 1331685"/>
              <a:gd name="connsiteX5" fmla="*/ 27214 w 560614"/>
              <a:gd name="connsiteY5" fmla="*/ 25399 h 1331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14" h="1331685">
                <a:moveTo>
                  <a:pt x="560614" y="1331685"/>
                </a:moveTo>
                <a:cubicBezTo>
                  <a:pt x="509814" y="1280885"/>
                  <a:pt x="459014" y="1230085"/>
                  <a:pt x="397328" y="1059542"/>
                </a:cubicBezTo>
                <a:cubicBezTo>
                  <a:pt x="335642" y="888999"/>
                  <a:pt x="252185" y="477156"/>
                  <a:pt x="190499" y="308428"/>
                </a:cubicBezTo>
                <a:cubicBezTo>
                  <a:pt x="128813" y="139700"/>
                  <a:pt x="54428" y="94342"/>
                  <a:pt x="27214" y="47171"/>
                </a:cubicBezTo>
                <a:cubicBezTo>
                  <a:pt x="0" y="0"/>
                  <a:pt x="27214" y="25399"/>
                  <a:pt x="27214" y="25399"/>
                </a:cubicBezTo>
                <a:lnTo>
                  <a:pt x="27214" y="25399"/>
                </a:lnTo>
              </a:path>
            </a:pathLst>
          </a:custGeom>
          <a:ln w="28575">
            <a:solidFill>
              <a:schemeClr val="accent4">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15"/>
          <p:cNvSpPr/>
          <p:nvPr/>
        </p:nvSpPr>
        <p:spPr>
          <a:xfrm>
            <a:off x="2343150" y="5542746"/>
            <a:ext cx="1066799" cy="762000"/>
          </a:xfrm>
          <a:custGeom>
            <a:avLst/>
            <a:gdLst>
              <a:gd name="connsiteX0" fmla="*/ 0 w 1230085"/>
              <a:gd name="connsiteY0" fmla="*/ 0 h 498928"/>
              <a:gd name="connsiteX1" fmla="*/ 304800 w 1230085"/>
              <a:gd name="connsiteY1" fmla="*/ 304800 h 498928"/>
              <a:gd name="connsiteX2" fmla="*/ 707571 w 1230085"/>
              <a:gd name="connsiteY2" fmla="*/ 468085 h 498928"/>
              <a:gd name="connsiteX3" fmla="*/ 1230085 w 1230085"/>
              <a:gd name="connsiteY3" fmla="*/ 489857 h 498928"/>
              <a:gd name="connsiteX4" fmla="*/ 1230085 w 1230085"/>
              <a:gd name="connsiteY4" fmla="*/ 489857 h 498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85" h="498928">
                <a:moveTo>
                  <a:pt x="0" y="0"/>
                </a:moveTo>
                <a:cubicBezTo>
                  <a:pt x="93436" y="113393"/>
                  <a:pt x="186872" y="226786"/>
                  <a:pt x="304800" y="304800"/>
                </a:cubicBezTo>
                <a:cubicBezTo>
                  <a:pt x="422728" y="382814"/>
                  <a:pt x="553357" y="437242"/>
                  <a:pt x="707571" y="468085"/>
                </a:cubicBezTo>
                <a:cubicBezTo>
                  <a:pt x="861785" y="498928"/>
                  <a:pt x="1230085" y="489857"/>
                  <a:pt x="1230085" y="489857"/>
                </a:cubicBezTo>
                <a:lnTo>
                  <a:pt x="1230085" y="489857"/>
                </a:lnTo>
              </a:path>
            </a:pathLst>
          </a:custGeom>
          <a:ln w="28575">
            <a:solidFill>
              <a:schemeClr val="accent4">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4" name="Straight Arrow Connector 20"/>
          <p:cNvCxnSpPr/>
          <p:nvPr/>
        </p:nvCxnSpPr>
        <p:spPr>
          <a:xfrm>
            <a:off x="1885950" y="5161746"/>
            <a:ext cx="304800" cy="22860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5" name="Freeform 22"/>
          <p:cNvSpPr/>
          <p:nvPr/>
        </p:nvSpPr>
        <p:spPr>
          <a:xfrm>
            <a:off x="1537607" y="3202317"/>
            <a:ext cx="272143" cy="1578429"/>
          </a:xfrm>
          <a:custGeom>
            <a:avLst/>
            <a:gdLst>
              <a:gd name="connsiteX0" fmla="*/ 326572 w 326572"/>
              <a:gd name="connsiteY0" fmla="*/ 968829 h 968829"/>
              <a:gd name="connsiteX1" fmla="*/ 228600 w 326572"/>
              <a:gd name="connsiteY1" fmla="*/ 685800 h 968829"/>
              <a:gd name="connsiteX2" fmla="*/ 239486 w 326572"/>
              <a:gd name="connsiteY2" fmla="*/ 261258 h 968829"/>
              <a:gd name="connsiteX3" fmla="*/ 0 w 326572"/>
              <a:gd name="connsiteY3" fmla="*/ 0 h 968829"/>
              <a:gd name="connsiteX4" fmla="*/ 0 w 326572"/>
              <a:gd name="connsiteY4" fmla="*/ 0 h 968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572" h="968829">
                <a:moveTo>
                  <a:pt x="326572" y="968829"/>
                </a:moveTo>
                <a:cubicBezTo>
                  <a:pt x="284843" y="886278"/>
                  <a:pt x="243114" y="803728"/>
                  <a:pt x="228600" y="685800"/>
                </a:cubicBezTo>
                <a:cubicBezTo>
                  <a:pt x="214086" y="567872"/>
                  <a:pt x="277586" y="375558"/>
                  <a:pt x="239486" y="261258"/>
                </a:cubicBezTo>
                <a:cubicBezTo>
                  <a:pt x="201386" y="146958"/>
                  <a:pt x="0" y="0"/>
                  <a:pt x="0" y="0"/>
                </a:cubicBezTo>
                <a:lnTo>
                  <a:pt x="0" y="0"/>
                </a:lnTo>
              </a:path>
            </a:pathLst>
          </a:custGeom>
          <a:ln w="28575">
            <a:solidFill>
              <a:srgbClr val="92D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23"/>
          <p:cNvSpPr/>
          <p:nvPr/>
        </p:nvSpPr>
        <p:spPr>
          <a:xfrm>
            <a:off x="1885950" y="4856946"/>
            <a:ext cx="1219200" cy="914400"/>
          </a:xfrm>
          <a:custGeom>
            <a:avLst/>
            <a:gdLst>
              <a:gd name="connsiteX0" fmla="*/ 0 w 1066800"/>
              <a:gd name="connsiteY0" fmla="*/ 0 h 566057"/>
              <a:gd name="connsiteX1" fmla="*/ 272143 w 1066800"/>
              <a:gd name="connsiteY1" fmla="*/ 174171 h 566057"/>
              <a:gd name="connsiteX2" fmla="*/ 642257 w 1066800"/>
              <a:gd name="connsiteY2" fmla="*/ 359228 h 566057"/>
              <a:gd name="connsiteX3" fmla="*/ 1066800 w 1066800"/>
              <a:gd name="connsiteY3" fmla="*/ 566057 h 566057"/>
              <a:gd name="connsiteX4" fmla="*/ 1066800 w 1066800"/>
              <a:gd name="connsiteY4" fmla="*/ 566057 h 56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00" h="566057">
                <a:moveTo>
                  <a:pt x="0" y="0"/>
                </a:moveTo>
                <a:cubicBezTo>
                  <a:pt x="82550" y="57150"/>
                  <a:pt x="165100" y="114300"/>
                  <a:pt x="272143" y="174171"/>
                </a:cubicBezTo>
                <a:cubicBezTo>
                  <a:pt x="379186" y="234042"/>
                  <a:pt x="642257" y="359228"/>
                  <a:pt x="642257" y="359228"/>
                </a:cubicBezTo>
                <a:lnTo>
                  <a:pt x="1066800" y="566057"/>
                </a:lnTo>
                <a:lnTo>
                  <a:pt x="1066800" y="566057"/>
                </a:lnTo>
              </a:path>
            </a:pathLst>
          </a:custGeom>
          <a:ln w="28575">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Rectangle 14"/>
          <p:cNvSpPr/>
          <p:nvPr/>
        </p:nvSpPr>
        <p:spPr>
          <a:xfrm>
            <a:off x="514350" y="1275546"/>
            <a:ext cx="8077200" cy="313932"/>
          </a:xfrm>
          <a:prstGeom prst="rect">
            <a:avLst/>
          </a:prstGeom>
        </p:spPr>
        <p:txBody>
          <a:bodyPr wrap="square">
            <a:spAutoFit/>
          </a:bodyPr>
          <a:lstStyle/>
          <a:p>
            <a:pPr marL="609600" indent="-609600">
              <a:lnSpc>
                <a:spcPct val="80000"/>
              </a:lnSpc>
              <a:defRPr/>
            </a:pPr>
            <a:r>
              <a:rPr lang="en-US" dirty="0" smtClean="0">
                <a:latin typeface="Times New Roman" panose="02020603050405020304" pitchFamily="18" charset="0"/>
                <a:cs typeface="Times New Roman" panose="02020603050405020304" pitchFamily="18" charset="0"/>
              </a:rPr>
              <a:t>The ANS has two divisions. Both divisions innervate the same target organs </a:t>
            </a:r>
          </a:p>
        </p:txBody>
      </p:sp>
      <p:grpSp>
        <p:nvGrpSpPr>
          <p:cNvPr id="58" name="Group 29"/>
          <p:cNvGrpSpPr/>
          <p:nvPr/>
        </p:nvGrpSpPr>
        <p:grpSpPr>
          <a:xfrm>
            <a:off x="5580112" y="1656546"/>
            <a:ext cx="2514600" cy="486287"/>
            <a:chOff x="5562600" y="1219200"/>
            <a:chExt cx="2514600" cy="486287"/>
          </a:xfrm>
        </p:grpSpPr>
        <p:sp>
          <p:nvSpPr>
            <p:cNvPr id="59" name="Rectangle 18"/>
            <p:cNvSpPr/>
            <p:nvPr/>
          </p:nvSpPr>
          <p:spPr>
            <a:xfrm>
              <a:off x="5562600" y="1219200"/>
              <a:ext cx="2514600" cy="486287"/>
            </a:xfrm>
            <a:prstGeom prst="rect">
              <a:avLst/>
            </a:prstGeom>
          </p:spPr>
          <p:txBody>
            <a:bodyPr wrap="square">
              <a:spAutoFit/>
            </a:bodyPr>
            <a:lstStyle/>
            <a:p>
              <a:pPr marL="609600" indent="-609600">
                <a:lnSpc>
                  <a:spcPct val="80000"/>
                </a:lnSpc>
                <a:defRPr/>
              </a:pPr>
              <a:r>
                <a:rPr lang="en-US" sz="1600" b="1" dirty="0" smtClean="0">
                  <a:latin typeface="Times New Roman" panose="02020603050405020304" pitchFamily="18" charset="0"/>
                  <a:cs typeface="Times New Roman" panose="02020603050405020304" pitchFamily="18" charset="0"/>
                </a:rPr>
                <a:t>2- The Parasympathetic</a:t>
              </a:r>
            </a:p>
            <a:p>
              <a:pPr marL="609600" indent="-609600">
                <a:lnSpc>
                  <a:spcPct val="80000"/>
                </a:lnSpc>
                <a:defRPr/>
              </a:pPr>
              <a:r>
                <a:rPr lang="en-US" sz="1600" b="1" dirty="0" smtClean="0">
                  <a:latin typeface="Times New Roman" panose="02020603050405020304" pitchFamily="18" charset="0"/>
                  <a:cs typeface="Times New Roman" panose="02020603050405020304" pitchFamily="18" charset="0"/>
                </a:rPr>
                <a:t>Division</a:t>
              </a:r>
            </a:p>
          </p:txBody>
        </p:sp>
        <p:cxnSp>
          <p:nvCxnSpPr>
            <p:cNvPr id="60" name="Straight Connector 25"/>
            <p:cNvCxnSpPr/>
            <p:nvPr/>
          </p:nvCxnSpPr>
          <p:spPr>
            <a:xfrm>
              <a:off x="6477000" y="1600200"/>
              <a:ext cx="53340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61" name="Group 28"/>
          <p:cNvGrpSpPr/>
          <p:nvPr/>
        </p:nvGrpSpPr>
        <p:grpSpPr>
          <a:xfrm>
            <a:off x="2647950" y="1656546"/>
            <a:ext cx="2209800" cy="486287"/>
            <a:chOff x="2743200" y="1219200"/>
            <a:chExt cx="2209800" cy="486287"/>
          </a:xfrm>
        </p:grpSpPr>
        <p:sp>
          <p:nvSpPr>
            <p:cNvPr id="62" name="Rectangle 16"/>
            <p:cNvSpPr/>
            <p:nvPr/>
          </p:nvSpPr>
          <p:spPr>
            <a:xfrm>
              <a:off x="2743200" y="1219200"/>
              <a:ext cx="2209800" cy="486287"/>
            </a:xfrm>
            <a:prstGeom prst="rect">
              <a:avLst/>
            </a:prstGeom>
          </p:spPr>
          <p:txBody>
            <a:bodyPr wrap="square">
              <a:spAutoFit/>
            </a:bodyPr>
            <a:lstStyle/>
            <a:p>
              <a:pPr marL="609600" indent="-609600">
                <a:lnSpc>
                  <a:spcPct val="80000"/>
                </a:lnSpc>
                <a:defRPr/>
              </a:pPr>
              <a:r>
                <a:rPr lang="en-US" sz="1600" b="1" dirty="0" smtClean="0">
                  <a:latin typeface="Times New Roman" panose="02020603050405020304" pitchFamily="18" charset="0"/>
                  <a:cs typeface="Times New Roman" panose="02020603050405020304" pitchFamily="18" charset="0"/>
                </a:rPr>
                <a:t>1- The Sympathetic</a:t>
              </a:r>
            </a:p>
            <a:p>
              <a:pPr marL="609600" indent="-609600">
                <a:lnSpc>
                  <a:spcPct val="80000"/>
                </a:lnSpc>
                <a:defRPr/>
              </a:pPr>
              <a:r>
                <a:rPr lang="en-US" sz="1600" b="1" dirty="0" smtClean="0">
                  <a:latin typeface="Times New Roman" panose="02020603050405020304" pitchFamily="18" charset="0"/>
                  <a:cs typeface="Times New Roman" panose="02020603050405020304" pitchFamily="18" charset="0"/>
                </a:rPr>
                <a:t>Division</a:t>
              </a:r>
            </a:p>
          </p:txBody>
        </p:sp>
        <p:cxnSp>
          <p:nvCxnSpPr>
            <p:cNvPr id="63" name="Straight Connector 26"/>
            <p:cNvCxnSpPr/>
            <p:nvPr/>
          </p:nvCxnSpPr>
          <p:spPr>
            <a:xfrm>
              <a:off x="3657600" y="1600200"/>
              <a:ext cx="533400"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2647950" y="2113746"/>
            <a:ext cx="2971800" cy="95410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It adapts the body for physical activities: exercise, trauma, arousal, competition, anger, or fear</a:t>
            </a:r>
          </a:p>
          <a:p>
            <a:r>
              <a:rPr lang="en-US" sz="1400" dirty="0" smtClean="0">
                <a:latin typeface="Times New Roman" panose="02020603050405020304" pitchFamily="18" charset="0"/>
                <a:cs typeface="Times New Roman" panose="02020603050405020304" pitchFamily="18" charset="0"/>
              </a:rPr>
              <a:t>(fight or fly). It </a:t>
            </a:r>
            <a:r>
              <a:rPr lang="en-US" sz="1400" b="1" dirty="0" smtClean="0">
                <a:latin typeface="Times New Roman" panose="02020603050405020304" pitchFamily="18" charset="0"/>
                <a:cs typeface="Times New Roman" panose="02020603050405020304" pitchFamily="18" charset="0"/>
              </a:rPr>
              <a:t>increases</a:t>
            </a:r>
            <a:r>
              <a:rPr lang="en-US" sz="1400" dirty="0" smtClean="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65" name="TextBox 64"/>
          <p:cNvSpPr txBox="1"/>
          <p:nvPr/>
        </p:nvSpPr>
        <p:spPr>
          <a:xfrm>
            <a:off x="2627784" y="4171146"/>
            <a:ext cx="2590800" cy="738664"/>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It </a:t>
            </a:r>
            <a:r>
              <a:rPr lang="en-US" sz="1400" b="1" dirty="0" smtClean="0">
                <a:latin typeface="Times New Roman" panose="02020603050405020304" pitchFamily="18" charset="0"/>
                <a:cs typeface="Times New Roman" panose="02020603050405020304" pitchFamily="18" charset="0"/>
              </a:rPr>
              <a:t>reduces</a:t>
            </a:r>
            <a:r>
              <a:rPr lang="en-US" sz="1400" dirty="0" smtClean="0">
                <a:latin typeface="Times New Roman" panose="02020603050405020304" pitchFamily="18" charset="0"/>
                <a:cs typeface="Times New Roman" panose="02020603050405020304" pitchFamily="18" charset="0"/>
              </a:rPr>
              <a:t> the activity of:</a:t>
            </a:r>
          </a:p>
          <a:p>
            <a:r>
              <a:rPr lang="en-US" sz="1400" dirty="0" smtClean="0">
                <a:latin typeface="Times New Roman" panose="02020603050405020304" pitchFamily="18" charset="0"/>
                <a:cs typeface="Times New Roman" panose="02020603050405020304" pitchFamily="18" charset="0"/>
              </a:rPr>
              <a:t>1- Digestive system</a:t>
            </a:r>
          </a:p>
          <a:p>
            <a:r>
              <a:rPr lang="en-US" sz="1400" dirty="0" smtClean="0">
                <a:latin typeface="Times New Roman" panose="02020603050405020304" pitchFamily="18" charset="0"/>
                <a:cs typeface="Times New Roman" panose="02020603050405020304" pitchFamily="18" charset="0"/>
              </a:rPr>
              <a:t>2- Urinary system</a:t>
            </a:r>
            <a:endParaRPr lang="en-US" sz="1400" dirty="0">
              <a:latin typeface="Times New Roman" panose="02020603050405020304" pitchFamily="18" charset="0"/>
              <a:cs typeface="Times New Roman" panose="02020603050405020304" pitchFamily="18" charset="0"/>
            </a:endParaRPr>
          </a:p>
        </p:txBody>
      </p:sp>
      <p:sp>
        <p:nvSpPr>
          <p:cNvPr id="66" name="TextBox 65"/>
          <p:cNvSpPr txBox="1"/>
          <p:nvPr/>
        </p:nvSpPr>
        <p:spPr>
          <a:xfrm>
            <a:off x="2647950" y="3028146"/>
            <a:ext cx="2819400" cy="1169551"/>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1- Alertness, 2- heart rate, 3- blood pressure, 4- pulmonary airflow,</a:t>
            </a:r>
          </a:p>
          <a:p>
            <a:r>
              <a:rPr lang="en-US" sz="1400" dirty="0" smtClean="0">
                <a:latin typeface="Times New Roman" panose="02020603050405020304" pitchFamily="18" charset="0"/>
                <a:cs typeface="Times New Roman" panose="02020603050405020304" pitchFamily="18" charset="0"/>
              </a:rPr>
              <a:t>5- blood glucose concentration, </a:t>
            </a:r>
          </a:p>
          <a:p>
            <a:r>
              <a:rPr lang="en-US" sz="1400" dirty="0" smtClean="0">
                <a:latin typeface="Times New Roman" panose="02020603050405020304" pitchFamily="18" charset="0"/>
                <a:cs typeface="Times New Roman" panose="02020603050405020304" pitchFamily="18" charset="0"/>
              </a:rPr>
              <a:t>6- blood flow to cardiac and skeletal muscle. </a:t>
            </a:r>
            <a:endParaRPr lang="en-US" sz="1400" dirty="0">
              <a:latin typeface="Times New Roman" panose="02020603050405020304" pitchFamily="18" charset="0"/>
              <a:cs typeface="Times New Roman" panose="02020603050405020304" pitchFamily="18" charset="0"/>
            </a:endParaRPr>
          </a:p>
        </p:txBody>
      </p:sp>
      <p:sp>
        <p:nvSpPr>
          <p:cNvPr id="67" name="TextBox 66"/>
          <p:cNvSpPr txBox="1"/>
          <p:nvPr/>
        </p:nvSpPr>
        <p:spPr>
          <a:xfrm>
            <a:off x="5580112" y="2113746"/>
            <a:ext cx="2590800" cy="95410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It has a calming effect on many body functions reducing energy expenditure and assists in bodily maintenance. It </a:t>
            </a:r>
            <a:r>
              <a:rPr lang="en-US" sz="1400" b="1" dirty="0" smtClean="0">
                <a:latin typeface="Times New Roman" panose="02020603050405020304" pitchFamily="18" charset="0"/>
                <a:cs typeface="Times New Roman" panose="02020603050405020304" pitchFamily="18" charset="0"/>
              </a:rPr>
              <a:t>reduces:</a:t>
            </a:r>
            <a:endParaRPr lang="en-US" sz="1400" b="1" dirty="0">
              <a:latin typeface="Times New Roman" panose="02020603050405020304" pitchFamily="18" charset="0"/>
              <a:cs typeface="Times New Roman" panose="02020603050405020304" pitchFamily="18" charset="0"/>
            </a:endParaRPr>
          </a:p>
        </p:txBody>
      </p:sp>
      <p:sp>
        <p:nvSpPr>
          <p:cNvPr id="68" name="TextBox 67"/>
          <p:cNvSpPr txBox="1"/>
          <p:nvPr/>
        </p:nvSpPr>
        <p:spPr>
          <a:xfrm>
            <a:off x="5580112" y="3028146"/>
            <a:ext cx="2819400" cy="1169551"/>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1- Alertness, 2- heart rate, 3- blood pressure, 4- pulmonary airflow,</a:t>
            </a:r>
          </a:p>
          <a:p>
            <a:r>
              <a:rPr lang="en-US" sz="1400" dirty="0" smtClean="0">
                <a:latin typeface="Times New Roman" panose="02020603050405020304" pitchFamily="18" charset="0"/>
                <a:cs typeface="Times New Roman" panose="02020603050405020304" pitchFamily="18" charset="0"/>
              </a:rPr>
              <a:t>5- blood glucose concentration, </a:t>
            </a:r>
          </a:p>
          <a:p>
            <a:r>
              <a:rPr lang="en-US" sz="1400" dirty="0" smtClean="0">
                <a:latin typeface="Times New Roman" panose="02020603050405020304" pitchFamily="18" charset="0"/>
                <a:cs typeface="Times New Roman" panose="02020603050405020304" pitchFamily="18" charset="0"/>
              </a:rPr>
              <a:t>6- blood flow to cardiac and skeletal muscle. </a:t>
            </a:r>
            <a:endParaRPr lang="en-US" sz="1400" dirty="0">
              <a:latin typeface="Times New Roman" panose="02020603050405020304" pitchFamily="18" charset="0"/>
              <a:cs typeface="Times New Roman" panose="02020603050405020304" pitchFamily="18" charset="0"/>
            </a:endParaRPr>
          </a:p>
        </p:txBody>
      </p:sp>
      <p:sp>
        <p:nvSpPr>
          <p:cNvPr id="69" name="TextBox 68"/>
          <p:cNvSpPr txBox="1"/>
          <p:nvPr/>
        </p:nvSpPr>
        <p:spPr>
          <a:xfrm>
            <a:off x="5580112" y="4171146"/>
            <a:ext cx="2590800" cy="738664"/>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It</a:t>
            </a:r>
            <a:r>
              <a:rPr lang="en-US" sz="1400" b="1" dirty="0" smtClean="0">
                <a:latin typeface="Times New Roman" panose="02020603050405020304" pitchFamily="18" charset="0"/>
                <a:cs typeface="Times New Roman" panose="02020603050405020304" pitchFamily="18" charset="0"/>
              </a:rPr>
              <a:t> increases </a:t>
            </a:r>
            <a:r>
              <a:rPr lang="en-US" sz="1400" dirty="0" smtClean="0">
                <a:latin typeface="Times New Roman" panose="02020603050405020304" pitchFamily="18" charset="0"/>
                <a:cs typeface="Times New Roman" panose="02020603050405020304" pitchFamily="18" charset="0"/>
              </a:rPr>
              <a:t>the activity of:</a:t>
            </a:r>
          </a:p>
          <a:p>
            <a:r>
              <a:rPr lang="en-US" sz="1400" dirty="0" smtClean="0">
                <a:latin typeface="Times New Roman" panose="02020603050405020304" pitchFamily="18" charset="0"/>
                <a:cs typeface="Times New Roman" panose="02020603050405020304" pitchFamily="18" charset="0"/>
              </a:rPr>
              <a:t>1- Digestive system</a:t>
            </a:r>
          </a:p>
          <a:p>
            <a:r>
              <a:rPr lang="en-US" sz="1400" dirty="0" smtClean="0">
                <a:latin typeface="Times New Roman" panose="02020603050405020304" pitchFamily="18" charset="0"/>
                <a:cs typeface="Times New Roman" panose="02020603050405020304" pitchFamily="18" charset="0"/>
              </a:rPr>
              <a:t>2- Urinary system</a:t>
            </a:r>
            <a:endParaRPr lang="en-US" sz="1400" dirty="0">
              <a:latin typeface="Times New Roman" panose="02020603050405020304" pitchFamily="18" charset="0"/>
              <a:cs typeface="Times New Roman" panose="02020603050405020304" pitchFamily="18" charset="0"/>
            </a:endParaRPr>
          </a:p>
        </p:txBody>
      </p:sp>
      <p:sp>
        <p:nvSpPr>
          <p:cNvPr id="70" name="Rectangle 36"/>
          <p:cNvSpPr/>
          <p:nvPr/>
        </p:nvSpPr>
        <p:spPr>
          <a:xfrm>
            <a:off x="3790950" y="4941168"/>
            <a:ext cx="4876800" cy="584775"/>
          </a:xfrm>
          <a:prstGeom prst="rect">
            <a:avLst/>
          </a:prstGeom>
        </p:spPr>
        <p:txBody>
          <a:bodyPr wrap="square">
            <a:spAutoFit/>
          </a:bodyPr>
          <a:lstStyle/>
          <a:p>
            <a:pPr algn="just">
              <a:defRPr/>
            </a:pPr>
            <a:r>
              <a:rPr lang="en-US" sz="1600" dirty="0" smtClean="0">
                <a:latin typeface="Times New Roman" panose="02020603050405020304" pitchFamily="18" charset="0"/>
                <a:cs typeface="Times New Roman" panose="02020603050405020304" pitchFamily="18" charset="0"/>
              </a:rPr>
              <a:t>The two divisions innervate same target organs, and are active simultaneously, producing an autonomic tone.</a:t>
            </a:r>
          </a:p>
        </p:txBody>
      </p:sp>
      <p:sp>
        <p:nvSpPr>
          <p:cNvPr id="71" name="TextBox 70"/>
          <p:cNvSpPr txBox="1"/>
          <p:nvPr/>
        </p:nvSpPr>
        <p:spPr>
          <a:xfrm>
            <a:off x="3943350" y="5847546"/>
            <a:ext cx="1447800" cy="584775"/>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Autonomic tone</a:t>
            </a:r>
            <a:endParaRPr lang="en-US" sz="1600" dirty="0">
              <a:latin typeface="Times New Roman" panose="02020603050405020304" pitchFamily="18" charset="0"/>
              <a:cs typeface="Times New Roman" panose="02020603050405020304" pitchFamily="18" charset="0"/>
            </a:endParaRPr>
          </a:p>
        </p:txBody>
      </p:sp>
      <p:grpSp>
        <p:nvGrpSpPr>
          <p:cNvPr id="72" name="Group 51"/>
          <p:cNvGrpSpPr/>
          <p:nvPr/>
        </p:nvGrpSpPr>
        <p:grpSpPr>
          <a:xfrm>
            <a:off x="5086350" y="5771346"/>
            <a:ext cx="2667000" cy="838200"/>
            <a:chOff x="5486400" y="5334000"/>
            <a:chExt cx="2667000" cy="838200"/>
          </a:xfrm>
        </p:grpSpPr>
        <p:sp>
          <p:nvSpPr>
            <p:cNvPr id="73" name="TextBox 72"/>
            <p:cNvSpPr txBox="1"/>
            <p:nvPr/>
          </p:nvSpPr>
          <p:spPr>
            <a:xfrm>
              <a:off x="5562600" y="5334000"/>
              <a:ext cx="182880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Sympathetic tone</a:t>
              </a:r>
              <a:endParaRPr lang="en-US" sz="1600" dirty="0">
                <a:latin typeface="Times New Roman" panose="02020603050405020304" pitchFamily="18" charset="0"/>
                <a:cs typeface="Times New Roman" panose="02020603050405020304" pitchFamily="18" charset="0"/>
              </a:endParaRPr>
            </a:p>
          </p:txBody>
        </p:sp>
        <p:sp>
          <p:nvSpPr>
            <p:cNvPr id="74" name="TextBox 73"/>
            <p:cNvSpPr txBox="1"/>
            <p:nvPr/>
          </p:nvSpPr>
          <p:spPr>
            <a:xfrm>
              <a:off x="5562600" y="5791200"/>
              <a:ext cx="259080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Parasympathetic tone</a:t>
              </a:r>
              <a:endParaRPr lang="en-US" sz="1600" dirty="0">
                <a:latin typeface="Times New Roman" panose="02020603050405020304" pitchFamily="18" charset="0"/>
                <a:cs typeface="Times New Roman" panose="02020603050405020304" pitchFamily="18" charset="0"/>
              </a:endParaRPr>
            </a:p>
          </p:txBody>
        </p:sp>
        <p:sp>
          <p:nvSpPr>
            <p:cNvPr id="75" name="Left Brace 41"/>
            <p:cNvSpPr/>
            <p:nvPr/>
          </p:nvSpPr>
          <p:spPr>
            <a:xfrm>
              <a:off x="5486400" y="5334000"/>
              <a:ext cx="152400" cy="838200"/>
            </a:xfrm>
            <a:prstGeom prst="leftBrac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 name="Group 52"/>
          <p:cNvGrpSpPr/>
          <p:nvPr/>
        </p:nvGrpSpPr>
        <p:grpSpPr>
          <a:xfrm>
            <a:off x="7296150" y="5618946"/>
            <a:ext cx="1219200" cy="457200"/>
            <a:chOff x="7543800" y="5181600"/>
            <a:chExt cx="1219200" cy="457200"/>
          </a:xfrm>
        </p:grpSpPr>
        <p:sp>
          <p:nvSpPr>
            <p:cNvPr id="77" name="TextBox 76"/>
            <p:cNvSpPr txBox="1"/>
            <p:nvPr/>
          </p:nvSpPr>
          <p:spPr>
            <a:xfrm>
              <a:off x="7620000" y="5257800"/>
              <a:ext cx="114300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Heart rate</a:t>
              </a:r>
              <a:endParaRPr lang="en-US" sz="1600" dirty="0">
                <a:latin typeface="Times New Roman" panose="02020603050405020304" pitchFamily="18" charset="0"/>
                <a:cs typeface="Times New Roman" panose="02020603050405020304" pitchFamily="18" charset="0"/>
              </a:endParaRPr>
            </a:p>
          </p:txBody>
        </p:sp>
        <p:cxnSp>
          <p:nvCxnSpPr>
            <p:cNvPr id="78" name="Straight Arrow Connector 45"/>
            <p:cNvCxnSpPr/>
            <p:nvPr/>
          </p:nvCxnSpPr>
          <p:spPr>
            <a:xfrm rot="5400000" flipH="1" flipV="1">
              <a:off x="7315994" y="5409406"/>
              <a:ext cx="457200" cy="1588"/>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79" name="Group 53"/>
          <p:cNvGrpSpPr/>
          <p:nvPr/>
        </p:nvGrpSpPr>
        <p:grpSpPr>
          <a:xfrm>
            <a:off x="7296150" y="6228546"/>
            <a:ext cx="1219200" cy="456406"/>
            <a:chOff x="7543800" y="5791200"/>
            <a:chExt cx="1219200" cy="456406"/>
          </a:xfrm>
        </p:grpSpPr>
        <p:sp>
          <p:nvSpPr>
            <p:cNvPr id="80" name="TextBox 79"/>
            <p:cNvSpPr txBox="1"/>
            <p:nvPr/>
          </p:nvSpPr>
          <p:spPr>
            <a:xfrm>
              <a:off x="7620000" y="5791200"/>
              <a:ext cx="1143000" cy="338554"/>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Heart rate</a:t>
              </a:r>
              <a:endParaRPr lang="en-US" sz="1600" dirty="0">
                <a:latin typeface="Times New Roman" panose="02020603050405020304" pitchFamily="18" charset="0"/>
                <a:cs typeface="Times New Roman" panose="02020603050405020304" pitchFamily="18" charset="0"/>
              </a:endParaRPr>
            </a:p>
          </p:txBody>
        </p:sp>
        <p:cxnSp>
          <p:nvCxnSpPr>
            <p:cNvPr id="81" name="Straight Arrow Connector 46"/>
            <p:cNvCxnSpPr/>
            <p:nvPr/>
          </p:nvCxnSpPr>
          <p:spPr>
            <a:xfrm rot="16200000" flipH="1">
              <a:off x="7315994" y="6019006"/>
              <a:ext cx="456406" cy="794"/>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82" name="Straight Arrow Connector 50"/>
          <p:cNvCxnSpPr/>
          <p:nvPr/>
        </p:nvCxnSpPr>
        <p:spPr>
          <a:xfrm rot="16200000" flipH="1">
            <a:off x="3257550" y="5999946"/>
            <a:ext cx="304800" cy="15240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pic>
        <p:nvPicPr>
          <p:cNvPr id="83" name="Picture 2" descr="C:\Users\Даурен\Desktop\AlFarabi\pics\wqert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7456103" y="-210878"/>
            <a:ext cx="1320201" cy="1765459"/>
          </a:xfrm>
          <a:prstGeom prst="rect">
            <a:avLst/>
          </a:prstGeom>
          <a:ln>
            <a:noFill/>
          </a:ln>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857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Даурен\Desktop\AlFarabi\pics\1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26" y="1268760"/>
            <a:ext cx="3981450" cy="5210175"/>
          </a:xfrm>
          <a:prstGeom prst="rect">
            <a:avLst/>
          </a:prstGeom>
          <a:noFill/>
          <a:extLst>
            <a:ext uri="{909E8E84-426E-40DD-AFC4-6F175D3DCCD1}">
              <a14:hiddenFill xmlns:a14="http://schemas.microsoft.com/office/drawing/2010/main">
                <a:solidFill>
                  <a:srgbClr val="FFFFFF"/>
                </a:solidFill>
              </a14:hiddenFill>
            </a:ext>
          </a:extLst>
        </p:spPr>
      </p:pic>
      <p:sp>
        <p:nvSpPr>
          <p:cNvPr id="9" name="Заголовок 1"/>
          <p:cNvSpPr txBox="1">
            <a:spLocks/>
          </p:cNvSpPr>
          <p:nvPr/>
        </p:nvSpPr>
        <p:spPr>
          <a:xfrm>
            <a:off x="1763688" y="159420"/>
            <a:ext cx="5638748" cy="96375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marL="0" lvl="1" algn="ctr">
              <a:spcBef>
                <a:spcPct val="0"/>
              </a:spcBef>
            </a:pP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Anatomy </a:t>
            </a:r>
            <a:r>
              <a:rPr lang="en-US" sz="3100" cap="all" spc="-80" dirty="0">
                <a:latin typeface="Times New Roman" panose="02020603050405020304" pitchFamily="18" charset="0"/>
                <a:ea typeface="Verdana" panose="020B0604030504040204" pitchFamily="34" charset="0"/>
                <a:cs typeface="Times New Roman" panose="02020603050405020304" pitchFamily="18" charset="0"/>
              </a:rPr>
              <a:t>of the Autonomic Nervous </a:t>
            </a:r>
            <a:r>
              <a:rPr lang="en-US" sz="3100" cap="all" spc="-80" dirty="0" smtClean="0">
                <a:latin typeface="Times New Roman" panose="02020603050405020304" pitchFamily="18" charset="0"/>
                <a:ea typeface="Verdana" panose="020B0604030504040204" pitchFamily="34" charset="0"/>
                <a:cs typeface="Times New Roman" panose="02020603050405020304" pitchFamily="18" charset="0"/>
              </a:rPr>
              <a:t>System</a:t>
            </a:r>
            <a:endParaRPr lang="en-US" sz="3100" cap="all" spc="-80" dirty="0">
              <a:latin typeface="Times New Roman" panose="02020603050405020304" pitchFamily="18" charset="0"/>
              <a:ea typeface="Verdana" panose="020B0604030504040204" pitchFamily="34" charset="0"/>
              <a:cs typeface="Times New Roman" panose="02020603050405020304" pitchFamily="18" charset="0"/>
            </a:endParaRPr>
          </a:p>
        </p:txBody>
      </p:sp>
      <p:cxnSp>
        <p:nvCxnSpPr>
          <p:cNvPr id="10" name="Прямая соединительная линия 9"/>
          <p:cNvCxnSpPr/>
          <p:nvPr/>
        </p:nvCxnSpPr>
        <p:spPr>
          <a:xfrm>
            <a:off x="421811" y="1196752"/>
            <a:ext cx="81671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1.png" descr="image1.png"/>
          <p:cNvPicPr>
            <a:picLocks noChangeAspect="1"/>
          </p:cNvPicPr>
          <p:nvPr/>
        </p:nvPicPr>
        <p:blipFill>
          <a:blip r:embed="rId4"/>
          <a:stretch>
            <a:fillRect/>
          </a:stretch>
        </p:blipFill>
        <p:spPr>
          <a:xfrm>
            <a:off x="179512" y="198324"/>
            <a:ext cx="936104" cy="815882"/>
          </a:xfrm>
          <a:prstGeom prst="rect">
            <a:avLst/>
          </a:prstGeom>
          <a:ln w="12700" cap="flat">
            <a:noFill/>
            <a:miter lim="400000"/>
          </a:ln>
          <a:effectLst/>
        </p:spPr>
      </p:pic>
      <p:sp>
        <p:nvSpPr>
          <p:cNvPr id="12" name="TextBox 2"/>
          <p:cNvSpPr txBox="1">
            <a:spLocks noChangeArrowheads="1"/>
          </p:cNvSpPr>
          <p:nvPr/>
        </p:nvSpPr>
        <p:spPr bwMode="auto">
          <a:xfrm>
            <a:off x="4355976" y="1954560"/>
            <a:ext cx="1905000" cy="369332"/>
          </a:xfrm>
          <a:prstGeom prst="rect">
            <a:avLst/>
          </a:prstGeom>
          <a:noFill/>
          <a:ln w="9525">
            <a:noFill/>
            <a:miter lim="800000"/>
            <a:headEnd/>
            <a:tailEnd/>
          </a:ln>
        </p:spPr>
        <p:txBody>
          <a:bodyPr>
            <a:spAutoFit/>
          </a:bodyPr>
          <a:lstStyle/>
          <a:p>
            <a:r>
              <a:rPr lang="en-US" b="1" dirty="0">
                <a:latin typeface="Times New Roman" panose="02020603050405020304" pitchFamily="18" charset="0"/>
                <a:cs typeface="Times New Roman" panose="02020603050405020304" pitchFamily="18" charset="0"/>
              </a:rPr>
              <a:t>Parasympathetic</a:t>
            </a:r>
          </a:p>
        </p:txBody>
      </p:sp>
      <p:sp>
        <p:nvSpPr>
          <p:cNvPr id="13" name="TextBox 3"/>
          <p:cNvSpPr txBox="1">
            <a:spLocks noChangeArrowheads="1"/>
          </p:cNvSpPr>
          <p:nvPr/>
        </p:nvSpPr>
        <p:spPr bwMode="auto">
          <a:xfrm>
            <a:off x="6644208" y="1954560"/>
            <a:ext cx="1600200" cy="369332"/>
          </a:xfrm>
          <a:prstGeom prst="rect">
            <a:avLst/>
          </a:prstGeom>
          <a:noFill/>
          <a:ln w="9525">
            <a:noFill/>
            <a:miter lim="800000"/>
            <a:headEnd/>
            <a:tailEnd/>
          </a:ln>
        </p:spPr>
        <p:txBody>
          <a:bodyPr wrap="square">
            <a:spAutoFit/>
          </a:bodyPr>
          <a:lstStyle/>
          <a:p>
            <a:r>
              <a:rPr lang="en-US" b="1" dirty="0">
                <a:latin typeface="Times New Roman" panose="02020603050405020304" pitchFamily="18" charset="0"/>
                <a:cs typeface="Times New Roman" panose="02020603050405020304" pitchFamily="18" charset="0"/>
              </a:rPr>
              <a:t>Sympathetic</a:t>
            </a:r>
          </a:p>
        </p:txBody>
      </p:sp>
      <p:sp>
        <p:nvSpPr>
          <p:cNvPr id="14" name="TextBox 13"/>
          <p:cNvSpPr txBox="1">
            <a:spLocks noChangeArrowheads="1"/>
          </p:cNvSpPr>
          <p:nvPr/>
        </p:nvSpPr>
        <p:spPr bwMode="auto">
          <a:xfrm>
            <a:off x="4343400" y="2335560"/>
            <a:ext cx="2209800" cy="954088"/>
          </a:xfrm>
          <a:prstGeom prst="rect">
            <a:avLst/>
          </a:prstGeom>
          <a:noFill/>
          <a:ln w="9525">
            <a:noFill/>
            <a:miter lim="800000"/>
            <a:headEnd/>
            <a:tailEnd/>
          </a:ln>
        </p:spPr>
        <p:txBody>
          <a:bodyPr wrap="square">
            <a:spAutoFit/>
          </a:bodyPr>
          <a:lstStyle/>
          <a:p>
            <a:r>
              <a:rPr lang="en-US" sz="1400" b="1" dirty="0" err="1">
                <a:latin typeface="Times New Roman" panose="02020603050405020304" pitchFamily="18" charset="0"/>
                <a:cs typeface="Times New Roman" panose="02020603050405020304" pitchFamily="18" charset="0"/>
              </a:rPr>
              <a:t>Craniosacral</a:t>
            </a:r>
            <a:r>
              <a:rPr lang="en-US" sz="1400" b="1" dirty="0">
                <a:latin typeface="Times New Roman" panose="02020603050405020304" pitchFamily="18" charset="0"/>
                <a:cs typeface="Times New Roman" panose="02020603050405020304" pitchFamily="18" charset="0"/>
              </a:rPr>
              <a:t> outflow: </a:t>
            </a:r>
            <a:r>
              <a:rPr lang="en-US" sz="1400" dirty="0">
                <a:latin typeface="Times New Roman" panose="02020603050405020304" pitchFamily="18" charset="0"/>
                <a:cs typeface="Times New Roman" panose="02020603050405020304" pitchFamily="18" charset="0"/>
              </a:rPr>
              <a:t>Brain-stem nuclei of cranial nerves III, VII, IX and X; and spinal cord S2-S4</a:t>
            </a:r>
          </a:p>
        </p:txBody>
      </p:sp>
      <p:sp>
        <p:nvSpPr>
          <p:cNvPr id="15" name="TextBox 14"/>
          <p:cNvSpPr txBox="1">
            <a:spLocks noChangeArrowheads="1"/>
          </p:cNvSpPr>
          <p:nvPr/>
        </p:nvSpPr>
        <p:spPr bwMode="auto">
          <a:xfrm>
            <a:off x="4343400" y="4545360"/>
            <a:ext cx="2362200" cy="523875"/>
          </a:xfrm>
          <a:prstGeom prst="rect">
            <a:avLst/>
          </a:prstGeom>
          <a:noFill/>
          <a:ln w="9525">
            <a:noFill/>
            <a:miter lim="800000"/>
            <a:headEnd/>
            <a:tailEnd/>
          </a:ln>
        </p:spPr>
        <p:txBody>
          <a:bodyPr>
            <a:spAutoFit/>
          </a:bodyPr>
          <a:lstStyle/>
          <a:p>
            <a:r>
              <a:rPr lang="en-US" sz="1400" dirty="0">
                <a:latin typeface="Times New Roman" panose="02020603050405020304" pitchFamily="18" charset="0"/>
                <a:cs typeface="Times New Roman" panose="02020603050405020304" pitchFamily="18" charset="0"/>
              </a:rPr>
              <a:t>Long </a:t>
            </a:r>
            <a:r>
              <a:rPr lang="en-US" sz="1400" dirty="0" err="1">
                <a:latin typeface="Times New Roman" panose="02020603050405020304" pitchFamily="18" charset="0"/>
                <a:cs typeface="Times New Roman" panose="02020603050405020304" pitchFamily="18" charset="0"/>
              </a:rPr>
              <a:t>preganglionic</a:t>
            </a:r>
            <a:r>
              <a:rPr lang="en-US" sz="1400" dirty="0">
                <a:latin typeface="Times New Roman" panose="02020603050405020304" pitchFamily="18" charset="0"/>
                <a:cs typeface="Times New Roman" panose="02020603050405020304" pitchFamily="18" charset="0"/>
              </a:rPr>
              <a:t>; short postganglionic fibers</a:t>
            </a:r>
          </a:p>
        </p:txBody>
      </p:sp>
      <p:sp>
        <p:nvSpPr>
          <p:cNvPr id="16" name="TextBox 15"/>
          <p:cNvSpPr txBox="1">
            <a:spLocks noChangeArrowheads="1"/>
          </p:cNvSpPr>
          <p:nvPr/>
        </p:nvSpPr>
        <p:spPr bwMode="auto">
          <a:xfrm>
            <a:off x="4343400" y="3429000"/>
            <a:ext cx="2362200" cy="738188"/>
          </a:xfrm>
          <a:prstGeom prst="rect">
            <a:avLst/>
          </a:prstGeom>
          <a:noFill/>
          <a:ln w="9525">
            <a:noFill/>
            <a:miter lim="800000"/>
            <a:headEnd/>
            <a:tailEnd/>
          </a:ln>
        </p:spPr>
        <p:txBody>
          <a:bodyPr wrap="square">
            <a:spAutoFit/>
          </a:bodyPr>
          <a:lstStyle/>
          <a:p>
            <a:r>
              <a:rPr lang="en-US" sz="1400" dirty="0">
                <a:latin typeface="Times New Roman" panose="02020603050405020304" pitchFamily="18" charset="0"/>
                <a:cs typeface="Times New Roman" panose="02020603050405020304" pitchFamily="18" charset="0"/>
              </a:rPr>
              <a:t>Ganglia in (intramural) or close to the visceral organ served</a:t>
            </a:r>
          </a:p>
        </p:txBody>
      </p:sp>
      <p:sp>
        <p:nvSpPr>
          <p:cNvPr id="17" name="TextBox 16"/>
          <p:cNvSpPr txBox="1">
            <a:spLocks noChangeArrowheads="1"/>
          </p:cNvSpPr>
          <p:nvPr/>
        </p:nvSpPr>
        <p:spPr bwMode="auto">
          <a:xfrm>
            <a:off x="4343400" y="5688360"/>
            <a:ext cx="2057400" cy="523875"/>
          </a:xfrm>
          <a:prstGeom prst="rect">
            <a:avLst/>
          </a:prstGeom>
          <a:noFill/>
          <a:ln w="9525">
            <a:noFill/>
            <a:miter lim="800000"/>
            <a:headEnd/>
            <a:tailEnd/>
          </a:ln>
        </p:spPr>
        <p:txBody>
          <a:bodyPr wrap="square">
            <a:spAutoFit/>
          </a:bodyPr>
          <a:lstStyle/>
          <a:p>
            <a:r>
              <a:rPr lang="en-US" sz="1400" dirty="0">
                <a:latin typeface="Times New Roman" panose="02020603050405020304" pitchFamily="18" charset="0"/>
                <a:cs typeface="Times New Roman" panose="02020603050405020304" pitchFamily="18" charset="0"/>
              </a:rPr>
              <a:t>All fibers releases ACh (cholinergic fibers) </a:t>
            </a:r>
          </a:p>
        </p:txBody>
      </p:sp>
      <p:sp>
        <p:nvSpPr>
          <p:cNvPr id="18" name="TextBox 17"/>
          <p:cNvSpPr txBox="1">
            <a:spLocks noChangeArrowheads="1"/>
          </p:cNvSpPr>
          <p:nvPr/>
        </p:nvSpPr>
        <p:spPr bwMode="auto">
          <a:xfrm>
            <a:off x="6629400" y="2335560"/>
            <a:ext cx="2133600" cy="954088"/>
          </a:xfrm>
          <a:prstGeom prst="rect">
            <a:avLst/>
          </a:prstGeom>
          <a:noFill/>
          <a:ln w="9525">
            <a:noFill/>
            <a:miter lim="800000"/>
            <a:headEnd/>
            <a:tailEnd/>
          </a:ln>
        </p:spPr>
        <p:txBody>
          <a:bodyPr wrap="square">
            <a:spAutoFit/>
          </a:bodyPr>
          <a:lstStyle/>
          <a:p>
            <a:r>
              <a:rPr lang="en-US" sz="1400" b="1" dirty="0" err="1">
                <a:latin typeface="Times New Roman" panose="02020603050405020304" pitchFamily="18" charset="0"/>
                <a:cs typeface="Times New Roman" panose="02020603050405020304" pitchFamily="18" charset="0"/>
              </a:rPr>
              <a:t>Thoracolumbar</a:t>
            </a:r>
            <a:r>
              <a:rPr lang="en-US" sz="1400" b="1" dirty="0">
                <a:latin typeface="Times New Roman" panose="02020603050405020304" pitchFamily="18" charset="0"/>
                <a:cs typeface="Times New Roman" panose="02020603050405020304" pitchFamily="18" charset="0"/>
              </a:rPr>
              <a:t> outflow: </a:t>
            </a:r>
            <a:r>
              <a:rPr lang="en-US" sz="1400" dirty="0">
                <a:latin typeface="Times New Roman" panose="02020603050405020304" pitchFamily="18" charset="0"/>
                <a:cs typeface="Times New Roman" panose="02020603050405020304" pitchFamily="18" charset="0"/>
              </a:rPr>
              <a:t>Lateral horns of gray matter of spinal cord segments T1- L2</a:t>
            </a:r>
          </a:p>
        </p:txBody>
      </p:sp>
      <p:sp>
        <p:nvSpPr>
          <p:cNvPr id="19" name="TextBox 18"/>
          <p:cNvSpPr txBox="1">
            <a:spLocks noChangeArrowheads="1"/>
          </p:cNvSpPr>
          <p:nvPr/>
        </p:nvSpPr>
        <p:spPr bwMode="auto">
          <a:xfrm>
            <a:off x="6629400" y="3402360"/>
            <a:ext cx="2057400" cy="1169551"/>
          </a:xfrm>
          <a:prstGeom prst="rect">
            <a:avLst/>
          </a:prstGeom>
          <a:noFill/>
          <a:ln w="9525">
            <a:noFill/>
            <a:miter lim="800000"/>
            <a:headEnd/>
            <a:tailEnd/>
          </a:ln>
        </p:spPr>
        <p:txBody>
          <a:bodyPr wrap="square">
            <a:spAutoFit/>
          </a:bodyPr>
          <a:lstStyle/>
          <a:p>
            <a:r>
              <a:rPr lang="en-US" sz="1400" dirty="0">
                <a:latin typeface="Times New Roman" panose="02020603050405020304" pitchFamily="18" charset="0"/>
                <a:cs typeface="Times New Roman" panose="02020603050405020304" pitchFamily="18" charset="0"/>
              </a:rPr>
              <a:t>Ganglia within a few centimeters from the CNS: alongside and anterior to the vertebral column</a:t>
            </a:r>
          </a:p>
        </p:txBody>
      </p:sp>
      <p:sp>
        <p:nvSpPr>
          <p:cNvPr id="20" name="TextBox 19"/>
          <p:cNvSpPr txBox="1">
            <a:spLocks noChangeArrowheads="1"/>
          </p:cNvSpPr>
          <p:nvPr/>
        </p:nvSpPr>
        <p:spPr bwMode="auto">
          <a:xfrm>
            <a:off x="6629400" y="4545360"/>
            <a:ext cx="2133600" cy="523220"/>
          </a:xfrm>
          <a:prstGeom prst="rect">
            <a:avLst/>
          </a:prstGeom>
          <a:noFill/>
          <a:ln w="9525">
            <a:noFill/>
            <a:miter lim="800000"/>
            <a:headEnd/>
            <a:tailEnd/>
          </a:ln>
        </p:spPr>
        <p:txBody>
          <a:bodyPr wrap="square">
            <a:spAutoFit/>
          </a:bodyPr>
          <a:lstStyle/>
          <a:p>
            <a:r>
              <a:rPr lang="en-US" sz="1400" dirty="0">
                <a:latin typeface="Times New Roman" panose="02020603050405020304" pitchFamily="18" charset="0"/>
                <a:cs typeface="Times New Roman" panose="02020603050405020304" pitchFamily="18" charset="0"/>
              </a:rPr>
              <a:t>Short </a:t>
            </a:r>
            <a:r>
              <a:rPr lang="en-US" sz="1400" dirty="0" err="1">
                <a:latin typeface="Times New Roman" panose="02020603050405020304" pitchFamily="18" charset="0"/>
                <a:cs typeface="Times New Roman" panose="02020603050405020304" pitchFamily="18" charset="0"/>
              </a:rPr>
              <a:t>preganglionic</a:t>
            </a:r>
            <a:r>
              <a:rPr lang="en-US" sz="1400" dirty="0">
                <a:latin typeface="Times New Roman" panose="02020603050405020304" pitchFamily="18" charset="0"/>
                <a:cs typeface="Times New Roman" panose="02020603050405020304" pitchFamily="18" charset="0"/>
              </a:rPr>
              <a:t>; long postganglionic fibers</a:t>
            </a:r>
          </a:p>
        </p:txBody>
      </p:sp>
      <p:sp>
        <p:nvSpPr>
          <p:cNvPr id="21" name="TextBox 20"/>
          <p:cNvSpPr txBox="1">
            <a:spLocks noChangeArrowheads="1"/>
          </p:cNvSpPr>
          <p:nvPr/>
        </p:nvSpPr>
        <p:spPr bwMode="auto">
          <a:xfrm>
            <a:off x="4343400" y="5154960"/>
            <a:ext cx="2362200" cy="523875"/>
          </a:xfrm>
          <a:prstGeom prst="rect">
            <a:avLst/>
          </a:prstGeom>
          <a:noFill/>
          <a:ln w="9525">
            <a:noFill/>
            <a:miter lim="800000"/>
            <a:headEnd/>
            <a:tailEnd/>
          </a:ln>
        </p:spPr>
        <p:txBody>
          <a:bodyPr wrap="square">
            <a:spAutoFit/>
          </a:bodyPr>
          <a:lstStyle/>
          <a:p>
            <a:r>
              <a:rPr lang="en-US" sz="1400" dirty="0">
                <a:latin typeface="Times New Roman" panose="02020603050405020304" pitchFamily="18" charset="0"/>
                <a:cs typeface="Times New Roman" panose="02020603050405020304" pitchFamily="18" charset="0"/>
              </a:rPr>
              <a:t>Maintenance functions; conserves and stores energy</a:t>
            </a:r>
          </a:p>
        </p:txBody>
      </p:sp>
      <p:sp>
        <p:nvSpPr>
          <p:cNvPr id="22" name="TextBox 21"/>
          <p:cNvSpPr txBox="1">
            <a:spLocks noChangeArrowheads="1"/>
          </p:cNvSpPr>
          <p:nvPr/>
        </p:nvSpPr>
        <p:spPr bwMode="auto">
          <a:xfrm>
            <a:off x="6629400" y="5154960"/>
            <a:ext cx="2209800" cy="307975"/>
          </a:xfrm>
          <a:prstGeom prst="rect">
            <a:avLst/>
          </a:prstGeom>
          <a:noFill/>
          <a:ln w="9525">
            <a:noFill/>
            <a:miter lim="800000"/>
            <a:headEnd/>
            <a:tailEnd/>
          </a:ln>
        </p:spPr>
        <p:txBody>
          <a:bodyPr wrap="square">
            <a:spAutoFit/>
          </a:bodyPr>
          <a:lstStyle/>
          <a:p>
            <a:r>
              <a:rPr lang="en-US" sz="1400" dirty="0">
                <a:latin typeface="Times New Roman" panose="02020603050405020304" pitchFamily="18" charset="0"/>
                <a:cs typeface="Times New Roman" panose="02020603050405020304" pitchFamily="18" charset="0"/>
              </a:rPr>
              <a:t>Prepares body for activity</a:t>
            </a:r>
          </a:p>
        </p:txBody>
      </p:sp>
      <p:sp>
        <p:nvSpPr>
          <p:cNvPr id="23" name="TextBox 22"/>
          <p:cNvSpPr txBox="1">
            <a:spLocks noChangeArrowheads="1"/>
          </p:cNvSpPr>
          <p:nvPr/>
        </p:nvSpPr>
        <p:spPr bwMode="auto">
          <a:xfrm>
            <a:off x="6606480" y="5661248"/>
            <a:ext cx="2286000" cy="1169988"/>
          </a:xfrm>
          <a:prstGeom prst="rect">
            <a:avLst/>
          </a:prstGeom>
          <a:noFill/>
          <a:ln w="9525">
            <a:noFill/>
            <a:miter lim="800000"/>
            <a:headEnd/>
            <a:tailEnd/>
          </a:ln>
        </p:spPr>
        <p:txBody>
          <a:bodyPr wrap="square">
            <a:spAutoFit/>
          </a:bodyPr>
          <a:lstStyle/>
          <a:p>
            <a:r>
              <a:rPr lang="en-US" sz="1400" dirty="0">
                <a:latin typeface="Times New Roman" panose="02020603050405020304" pitchFamily="18" charset="0"/>
                <a:cs typeface="Times New Roman" panose="02020603050405020304" pitchFamily="18" charset="0"/>
              </a:rPr>
              <a:t>All  </a:t>
            </a:r>
            <a:r>
              <a:rPr lang="en-US" sz="1400" dirty="0" err="1">
                <a:latin typeface="Times New Roman" panose="02020603050405020304" pitchFamily="18" charset="0"/>
                <a:cs typeface="Times New Roman" panose="02020603050405020304" pitchFamily="18" charset="0"/>
              </a:rPr>
              <a:t>preganglionic</a:t>
            </a:r>
            <a:r>
              <a:rPr lang="en-US" sz="1400" dirty="0">
                <a:latin typeface="Times New Roman" panose="02020603050405020304" pitchFamily="18" charset="0"/>
                <a:cs typeface="Times New Roman" panose="02020603050405020304" pitchFamily="18" charset="0"/>
              </a:rPr>
              <a:t> fibers release Ach; most postganglionic fibers release </a:t>
            </a:r>
            <a:r>
              <a:rPr lang="en-US" sz="1400" dirty="0" err="1">
                <a:latin typeface="Times New Roman" panose="02020603050405020304" pitchFamily="18" charset="0"/>
                <a:cs typeface="Times New Roman" panose="02020603050405020304" pitchFamily="18" charset="0"/>
              </a:rPr>
              <a:t>Norepinephrine</a:t>
            </a:r>
            <a:r>
              <a:rPr lang="en-US" sz="1400" dirty="0">
                <a:latin typeface="Times New Roman" panose="02020603050405020304" pitchFamily="18" charset="0"/>
                <a:cs typeface="Times New Roman" panose="02020603050405020304" pitchFamily="18" charset="0"/>
              </a:rPr>
              <a:t> (adrenergic fibers)  </a:t>
            </a:r>
          </a:p>
        </p:txBody>
      </p:sp>
      <p:sp>
        <p:nvSpPr>
          <p:cNvPr id="24" name="TextBox 23"/>
          <p:cNvSpPr txBox="1"/>
          <p:nvPr/>
        </p:nvSpPr>
        <p:spPr>
          <a:xfrm>
            <a:off x="4498032" y="1383159"/>
            <a:ext cx="3962400" cy="461665"/>
          </a:xfrm>
          <a:prstGeom prst="rect">
            <a:avLst/>
          </a:prstGeom>
          <a:noFill/>
        </p:spPr>
        <p:txBody>
          <a:bodyPr wrap="square" rtlCol="0">
            <a:spAutoFit/>
          </a:bodyPr>
          <a:lstStyle/>
          <a:p>
            <a:pPr algn="ctr"/>
            <a:r>
              <a:rPr lang="en-US" sz="2400" b="1" dirty="0" smtClean="0">
                <a:solidFill>
                  <a:srgbClr val="C00000"/>
                </a:solidFill>
                <a:latin typeface="Times New Roman" panose="02020603050405020304" pitchFamily="18" charset="0"/>
                <a:cs typeface="Times New Roman" panose="02020603050405020304" pitchFamily="18" charset="0"/>
              </a:rPr>
              <a:t>Divisions of the ANS</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25" name="Oval 16"/>
          <p:cNvSpPr/>
          <p:nvPr/>
        </p:nvSpPr>
        <p:spPr>
          <a:xfrm>
            <a:off x="3382541" y="4856858"/>
            <a:ext cx="936104" cy="500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6" name="Oval 17"/>
          <p:cNvSpPr/>
          <p:nvPr/>
        </p:nvSpPr>
        <p:spPr>
          <a:xfrm>
            <a:off x="1043608" y="2539752"/>
            <a:ext cx="446314"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7" name="Oval 18"/>
          <p:cNvSpPr/>
          <p:nvPr/>
        </p:nvSpPr>
        <p:spPr>
          <a:xfrm>
            <a:off x="2627784" y="2812604"/>
            <a:ext cx="576064" cy="42552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0" name="Picture 2" descr="C:\Users\Даурен\Desktop\AlFarabi\pics\et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42175"/>
            <a:ext cx="2746683" cy="137334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5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P spid="21" grpId="0"/>
      <p:bldP spid="22" grpId="0"/>
      <p:bldP spid="2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лавн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2028</TotalTime>
  <Words>2259</Words>
  <Application>Microsoft Office PowerPoint</Application>
  <PresentationFormat>Экран (4:3)</PresentationFormat>
  <Paragraphs>338</Paragraphs>
  <Slides>21</Slides>
  <Notes>20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Главная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Даурен</dc:creator>
  <cp:lastModifiedBy>Даурен</cp:lastModifiedBy>
  <cp:revision>52</cp:revision>
  <dcterms:created xsi:type="dcterms:W3CDTF">2020-09-19T13:29:59Z</dcterms:created>
  <dcterms:modified xsi:type="dcterms:W3CDTF">2020-10-05T09:14:52Z</dcterms:modified>
</cp:coreProperties>
</file>